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57"/>
  </p:notesMasterIdLst>
  <p:sldIdLst>
    <p:sldId id="256" r:id="rId2"/>
    <p:sldId id="270" r:id="rId3"/>
    <p:sldId id="281" r:id="rId4"/>
    <p:sldId id="275" r:id="rId5"/>
    <p:sldId id="282" r:id="rId6"/>
    <p:sldId id="271" r:id="rId7"/>
    <p:sldId id="283" r:id="rId8"/>
    <p:sldId id="274" r:id="rId9"/>
    <p:sldId id="284" r:id="rId10"/>
    <p:sldId id="273" r:id="rId11"/>
    <p:sldId id="277" r:id="rId12"/>
    <p:sldId id="321" r:id="rId13"/>
    <p:sldId id="291" r:id="rId14"/>
    <p:sldId id="320" r:id="rId15"/>
    <p:sldId id="322" r:id="rId16"/>
    <p:sldId id="292" r:id="rId17"/>
    <p:sldId id="323" r:id="rId18"/>
    <p:sldId id="324" r:id="rId19"/>
    <p:sldId id="325" r:id="rId20"/>
    <p:sldId id="326" r:id="rId21"/>
    <p:sldId id="327" r:id="rId22"/>
    <p:sldId id="328" r:id="rId23"/>
    <p:sldId id="294" r:id="rId24"/>
    <p:sldId id="339" r:id="rId25"/>
    <p:sldId id="329" r:id="rId26"/>
    <p:sldId id="335" r:id="rId27"/>
    <p:sldId id="336" r:id="rId28"/>
    <p:sldId id="337" r:id="rId29"/>
    <p:sldId id="340" r:id="rId30"/>
    <p:sldId id="338" r:id="rId31"/>
    <p:sldId id="298" r:id="rId32"/>
    <p:sldId id="299" r:id="rId33"/>
    <p:sldId id="330" r:id="rId34"/>
    <p:sldId id="331" r:id="rId35"/>
    <p:sldId id="297" r:id="rId36"/>
    <p:sldId id="300" r:id="rId37"/>
    <p:sldId id="332" r:id="rId38"/>
    <p:sldId id="333" r:id="rId39"/>
    <p:sldId id="341" r:id="rId40"/>
    <p:sldId id="311" r:id="rId41"/>
    <p:sldId id="302" r:id="rId42"/>
    <p:sldId id="315" r:id="rId43"/>
    <p:sldId id="312" r:id="rId44"/>
    <p:sldId id="313" r:id="rId45"/>
    <p:sldId id="305" r:id="rId46"/>
    <p:sldId id="314" r:id="rId47"/>
    <p:sldId id="307" r:id="rId48"/>
    <p:sldId id="276" r:id="rId49"/>
    <p:sldId id="334" r:id="rId50"/>
    <p:sldId id="316" r:id="rId51"/>
    <p:sldId id="342" r:id="rId52"/>
    <p:sldId id="317" r:id="rId53"/>
    <p:sldId id="319" r:id="rId54"/>
    <p:sldId id="318" r:id="rId55"/>
    <p:sldId id="280" r:id="rId56"/>
  </p:sldIdLst>
  <p:sldSz cx="9144000" cy="6858000" type="screen4x3"/>
  <p:notesSz cx="6781800" cy="9926638"/>
  <p:defaultTextStyle>
    <a:defPPr>
      <a:defRPr lang="hu-H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Alapértelmezett szakasz" id="{70BD15C0-01F0-4F05-8BCC-D5B2C1437E96}">
          <p14:sldIdLst>
            <p14:sldId id="256"/>
            <p14:sldId id="270"/>
            <p14:sldId id="281"/>
            <p14:sldId id="275"/>
            <p14:sldId id="282"/>
            <p14:sldId id="271"/>
          </p14:sldIdLst>
        </p14:section>
        <p14:section name="Névtelen szakasz" id="{7B22C9DA-2124-4254-B7D0-026929867A4E}">
          <p14:sldIdLst>
            <p14:sldId id="283"/>
            <p14:sldId id="274"/>
            <p14:sldId id="284"/>
            <p14:sldId id="273"/>
            <p14:sldId id="277"/>
            <p14:sldId id="321"/>
            <p14:sldId id="291"/>
            <p14:sldId id="320"/>
            <p14:sldId id="322"/>
            <p14:sldId id="292"/>
            <p14:sldId id="323"/>
            <p14:sldId id="324"/>
            <p14:sldId id="325"/>
            <p14:sldId id="326"/>
            <p14:sldId id="327"/>
            <p14:sldId id="328"/>
            <p14:sldId id="294"/>
            <p14:sldId id="339"/>
            <p14:sldId id="329"/>
            <p14:sldId id="335"/>
            <p14:sldId id="336"/>
            <p14:sldId id="337"/>
            <p14:sldId id="340"/>
            <p14:sldId id="338"/>
            <p14:sldId id="298"/>
            <p14:sldId id="299"/>
            <p14:sldId id="330"/>
            <p14:sldId id="331"/>
            <p14:sldId id="297"/>
            <p14:sldId id="300"/>
            <p14:sldId id="332"/>
            <p14:sldId id="333"/>
            <p14:sldId id="341"/>
            <p14:sldId id="311"/>
            <p14:sldId id="302"/>
            <p14:sldId id="315"/>
            <p14:sldId id="312"/>
            <p14:sldId id="313"/>
            <p14:sldId id="305"/>
            <p14:sldId id="314"/>
            <p14:sldId id="307"/>
            <p14:sldId id="276"/>
            <p14:sldId id="334"/>
            <p14:sldId id="316"/>
            <p14:sldId id="342"/>
            <p14:sldId id="317"/>
            <p14:sldId id="319"/>
            <p14:sldId id="318"/>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93"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BCCD8-F089-4E03-976C-22AD8714053A}" type="doc">
      <dgm:prSet loTypeId="urn:microsoft.com/office/officeart/2005/8/layout/list1" loCatId="list" qsTypeId="urn:microsoft.com/office/officeart/2005/8/quickstyle/simple3" qsCatId="simple" csTypeId="urn:microsoft.com/office/officeart/2005/8/colors/accent5_3" csCatId="accent5" phldr="1"/>
      <dgm:spPr/>
      <dgm:t>
        <a:bodyPr/>
        <a:lstStyle/>
        <a:p>
          <a:endParaRPr lang="hu-HU"/>
        </a:p>
      </dgm:t>
    </dgm:pt>
    <dgm:pt modelId="{3D8B7828-9544-4B48-8E1D-A7CA312CAE64}">
      <dgm:prSet phldrT="[Szöveg]" custT="1"/>
      <dgm:spPr/>
      <dgm:t>
        <a:bodyPr/>
        <a:lstStyle/>
        <a:p>
          <a:r>
            <a:rPr lang="hu-HU" sz="2800" dirty="0" smtClean="0">
              <a:latin typeface="+mj-lt"/>
            </a:rPr>
            <a:t>C-360/90. sz. </a:t>
          </a:r>
          <a:r>
            <a:rPr lang="hu-HU" sz="2800" dirty="0" err="1" smtClean="0">
              <a:latin typeface="+mj-lt"/>
            </a:rPr>
            <a:t>Micheletti-ügy</a:t>
          </a:r>
          <a:endParaRPr lang="hu-HU" sz="2800" dirty="0"/>
        </a:p>
      </dgm:t>
    </dgm:pt>
    <dgm:pt modelId="{702CFD5C-D223-4B02-B050-4330111D013F}" type="parTrans" cxnId="{42E25DB1-D6BB-4928-BEEF-ABD18ED6AD86}">
      <dgm:prSet/>
      <dgm:spPr/>
      <dgm:t>
        <a:bodyPr/>
        <a:lstStyle/>
        <a:p>
          <a:endParaRPr lang="hu-HU"/>
        </a:p>
      </dgm:t>
    </dgm:pt>
    <dgm:pt modelId="{BC31E4C2-2E97-42BE-8940-FC61B7A3EB53}" type="sibTrans" cxnId="{42E25DB1-D6BB-4928-BEEF-ABD18ED6AD86}">
      <dgm:prSet/>
      <dgm:spPr/>
      <dgm:t>
        <a:bodyPr/>
        <a:lstStyle/>
        <a:p>
          <a:endParaRPr lang="hu-HU"/>
        </a:p>
      </dgm:t>
    </dgm:pt>
    <dgm:pt modelId="{3AD2CD92-1002-4DF2-A43A-EA64BD9AAA21}">
      <dgm:prSet custT="1"/>
      <dgm:spPr/>
      <dgm:t>
        <a:bodyPr/>
        <a:lstStyle/>
        <a:p>
          <a:pPr algn="just"/>
          <a:r>
            <a:rPr lang="hu-HU" sz="1700" dirty="0" err="1" smtClean="0"/>
            <a:t>Micheletti</a:t>
          </a:r>
          <a:r>
            <a:rPr lang="hu-HU" sz="1700" dirty="0" smtClean="0"/>
            <a:t> a </a:t>
          </a:r>
          <a:r>
            <a:rPr lang="hu-HU" sz="1700" b="1" dirty="0" err="1" smtClean="0"/>
            <a:t>ius</a:t>
          </a:r>
          <a:r>
            <a:rPr lang="hu-HU" sz="1700" b="1" dirty="0" smtClean="0"/>
            <a:t> </a:t>
          </a:r>
          <a:r>
            <a:rPr lang="hu-HU" sz="1700" b="1" dirty="0" err="1" smtClean="0"/>
            <a:t>soli</a:t>
          </a:r>
          <a:r>
            <a:rPr lang="hu-HU" sz="1700" b="1" dirty="0" smtClean="0"/>
            <a:t> elve alapján argentin, a </a:t>
          </a:r>
          <a:r>
            <a:rPr lang="hu-HU" sz="1700" b="1" dirty="0" err="1" smtClean="0"/>
            <a:t>ius</a:t>
          </a:r>
          <a:r>
            <a:rPr lang="hu-HU" sz="1700" b="1" dirty="0" smtClean="0"/>
            <a:t> </a:t>
          </a:r>
          <a:r>
            <a:rPr lang="hu-HU" sz="1700" b="1" dirty="0" err="1" smtClean="0"/>
            <a:t>sanguinis</a:t>
          </a:r>
          <a:r>
            <a:rPr lang="hu-HU" sz="1700" b="1" dirty="0" smtClean="0"/>
            <a:t> elve alapján olasz állampolgár volt</a:t>
          </a:r>
          <a:r>
            <a:rPr lang="hu-HU" sz="1700" dirty="0" smtClean="0"/>
            <a:t>. Argentínában élt és itt szerzett diplomát, majd az olasz állampolgárságán alapuló uniós polgárként kívánt Spanyolországban letelepedni.</a:t>
          </a:r>
          <a:endParaRPr lang="hu-HU" sz="1700" dirty="0"/>
        </a:p>
      </dgm:t>
    </dgm:pt>
    <dgm:pt modelId="{E803D23B-C6A6-45A5-B0C4-2B1643EE382F}" type="parTrans" cxnId="{64070259-8B00-442B-BA1E-1A9033F81169}">
      <dgm:prSet/>
      <dgm:spPr/>
      <dgm:t>
        <a:bodyPr/>
        <a:lstStyle/>
        <a:p>
          <a:endParaRPr lang="hu-HU"/>
        </a:p>
      </dgm:t>
    </dgm:pt>
    <dgm:pt modelId="{54822F3C-956F-4827-A063-2E29CD022EE2}" type="sibTrans" cxnId="{64070259-8B00-442B-BA1E-1A9033F81169}">
      <dgm:prSet/>
      <dgm:spPr/>
      <dgm:t>
        <a:bodyPr/>
        <a:lstStyle/>
        <a:p>
          <a:endParaRPr lang="hu-HU"/>
        </a:p>
      </dgm:t>
    </dgm:pt>
    <dgm:pt modelId="{6D72F26F-5087-4D1A-9D91-ED25BD4ADA81}">
      <dgm:prSet custT="1"/>
      <dgm:spPr/>
      <dgm:t>
        <a:bodyPr/>
        <a:lstStyle/>
        <a:p>
          <a:pPr algn="just"/>
          <a:r>
            <a:rPr lang="hu-HU" sz="1700" dirty="0" smtClean="0"/>
            <a:t>A spanyol szabályozás ezt kizárta, mivel úgy rendelkezett, hogy kettős állampolgárság esetén, ha ezek közül egyik sem spanyol állampolgárság, azon állampolgárság bír elsőbbséggel, amely az érintett személy Spanyolországba való megérkezése előtt szokásos tartozódási helyének megfelelt. Esetünkben az argentin állampolgárság.</a:t>
          </a:r>
          <a:endParaRPr lang="hu-HU" sz="1700" dirty="0"/>
        </a:p>
      </dgm:t>
    </dgm:pt>
    <dgm:pt modelId="{8015FF52-9FCB-4DC0-9569-D195C45C46AC}" type="parTrans" cxnId="{1B8ABD38-F294-461D-AD0E-2F81E0328613}">
      <dgm:prSet/>
      <dgm:spPr/>
      <dgm:t>
        <a:bodyPr/>
        <a:lstStyle/>
        <a:p>
          <a:endParaRPr lang="hu-HU"/>
        </a:p>
      </dgm:t>
    </dgm:pt>
    <dgm:pt modelId="{C212B9FD-4D05-4B65-A9A7-32C6D0E035F7}" type="sibTrans" cxnId="{1B8ABD38-F294-461D-AD0E-2F81E0328613}">
      <dgm:prSet/>
      <dgm:spPr/>
      <dgm:t>
        <a:bodyPr/>
        <a:lstStyle/>
        <a:p>
          <a:endParaRPr lang="hu-HU"/>
        </a:p>
      </dgm:t>
    </dgm:pt>
    <dgm:pt modelId="{36A2047A-B482-40A7-B40F-27CCF3A168D1}">
      <dgm:prSet custT="1"/>
      <dgm:spPr/>
      <dgm:t>
        <a:bodyPr/>
        <a:lstStyle/>
        <a:p>
          <a:pPr algn="just"/>
          <a:r>
            <a:rPr lang="hu-HU" sz="1700" b="1" dirty="0" smtClean="0"/>
            <a:t>Bíróság ítélete: </a:t>
          </a:r>
          <a:r>
            <a:rPr lang="hu-HU" sz="1700" dirty="0" smtClean="0"/>
            <a:t>Figyelmen kívül hagyta a </a:t>
          </a:r>
          <a:r>
            <a:rPr lang="hu-HU" sz="1700" dirty="0" err="1" smtClean="0"/>
            <a:t>Nottebohm-ügyben</a:t>
          </a:r>
          <a:r>
            <a:rPr lang="hu-HU" sz="1700" dirty="0" smtClean="0"/>
            <a:t> kifejtett elvet, és nem tulajdonított jelentőséget annak a ténynek, hogy a szóban forgó személy olasz állampolgársága tekintetében hiányzott a tényleges kötődés. Megerősítette, hogy a tagállamok kötelesek az uniós jogot figyelembe venni és eszerint meghatározni az állampolgárságra vonatkozó szabályaikat.</a:t>
          </a:r>
          <a:endParaRPr lang="hu-HU" sz="1700" dirty="0"/>
        </a:p>
      </dgm:t>
    </dgm:pt>
    <dgm:pt modelId="{0BEFF16A-8776-4EFB-A4E0-09CD5321AD52}" type="parTrans" cxnId="{E7B5D592-39F7-4CEE-A530-BCB9E8EF429C}">
      <dgm:prSet/>
      <dgm:spPr/>
      <dgm:t>
        <a:bodyPr/>
        <a:lstStyle/>
        <a:p>
          <a:endParaRPr lang="hu-HU"/>
        </a:p>
      </dgm:t>
    </dgm:pt>
    <dgm:pt modelId="{E29E395A-3C33-4288-BB3F-F7C839B74C7C}" type="sibTrans" cxnId="{E7B5D592-39F7-4CEE-A530-BCB9E8EF429C}">
      <dgm:prSet/>
      <dgm:spPr/>
      <dgm:t>
        <a:bodyPr/>
        <a:lstStyle/>
        <a:p>
          <a:endParaRPr lang="hu-HU"/>
        </a:p>
      </dgm:t>
    </dgm:pt>
    <dgm:pt modelId="{793E28BD-FCD8-4E0B-9639-67CF30D7CCD9}">
      <dgm:prSet custT="1"/>
      <dgm:spPr/>
      <dgm:t>
        <a:bodyPr/>
        <a:lstStyle/>
        <a:p>
          <a:pPr algn="just"/>
          <a:r>
            <a:rPr lang="hu-HU" sz="1700" dirty="0" smtClean="0"/>
            <a:t>„Nem köthetik kiegészítő feltételhez ezen állampolgárság elismerését a Szerződésen biztosított valamely alapvető szabadság gyakorlása tekintetében, egy ilyen lehetőség elismerése ugyanis ahhoz vezetne, hogy a közösségi szabályok személyi hatálya tagállamonként eltérne”</a:t>
          </a:r>
          <a:r>
            <a:rPr lang="hu-HU" sz="1600" dirty="0" smtClean="0"/>
            <a:t>.</a:t>
          </a:r>
          <a:endParaRPr lang="hu-HU" sz="1600" dirty="0"/>
        </a:p>
      </dgm:t>
    </dgm:pt>
    <dgm:pt modelId="{E725B2AE-2D58-4A20-BEB4-1C7A792A5257}" type="parTrans" cxnId="{4FCADC65-8FA3-419D-B00E-F6BF3A0C66D2}">
      <dgm:prSet/>
      <dgm:spPr/>
      <dgm:t>
        <a:bodyPr/>
        <a:lstStyle/>
        <a:p>
          <a:endParaRPr lang="hu-HU"/>
        </a:p>
      </dgm:t>
    </dgm:pt>
    <dgm:pt modelId="{95D5B765-EE08-410B-A2C2-F1466E12C58A}" type="sibTrans" cxnId="{4FCADC65-8FA3-419D-B00E-F6BF3A0C66D2}">
      <dgm:prSet/>
      <dgm:spPr/>
      <dgm:t>
        <a:bodyPr/>
        <a:lstStyle/>
        <a:p>
          <a:endParaRPr lang="hu-HU"/>
        </a:p>
      </dgm:t>
    </dgm:pt>
    <dgm:pt modelId="{B33F01C4-44EC-4FDE-BD37-553C7B32F6C9}" type="pres">
      <dgm:prSet presAssocID="{E51BCCD8-F089-4E03-976C-22AD8714053A}" presName="linear" presStyleCnt="0">
        <dgm:presLayoutVars>
          <dgm:dir/>
          <dgm:animLvl val="lvl"/>
          <dgm:resizeHandles val="exact"/>
        </dgm:presLayoutVars>
      </dgm:prSet>
      <dgm:spPr/>
      <dgm:t>
        <a:bodyPr/>
        <a:lstStyle/>
        <a:p>
          <a:endParaRPr lang="hu-HU"/>
        </a:p>
      </dgm:t>
    </dgm:pt>
    <dgm:pt modelId="{2EC27ECE-CA90-4412-9E46-FF6C0A1BBC77}" type="pres">
      <dgm:prSet presAssocID="{3D8B7828-9544-4B48-8E1D-A7CA312CAE64}" presName="parentLin" presStyleCnt="0"/>
      <dgm:spPr/>
      <dgm:t>
        <a:bodyPr/>
        <a:lstStyle/>
        <a:p>
          <a:endParaRPr lang="hu-HU"/>
        </a:p>
      </dgm:t>
    </dgm:pt>
    <dgm:pt modelId="{AFD4ACD8-19EE-4E08-8D26-EC5E3596F934}" type="pres">
      <dgm:prSet presAssocID="{3D8B7828-9544-4B48-8E1D-A7CA312CAE64}" presName="parentLeftMargin" presStyleLbl="node1" presStyleIdx="0" presStyleCnt="1"/>
      <dgm:spPr/>
      <dgm:t>
        <a:bodyPr/>
        <a:lstStyle/>
        <a:p>
          <a:endParaRPr lang="hu-HU"/>
        </a:p>
      </dgm:t>
    </dgm:pt>
    <dgm:pt modelId="{9C7DC1AB-4020-4699-BD98-F64E1657BFD5}" type="pres">
      <dgm:prSet presAssocID="{3D8B7828-9544-4B48-8E1D-A7CA312CAE64}" presName="parentText" presStyleLbl="node1" presStyleIdx="0" presStyleCnt="1" custScaleX="96273" custScaleY="73547" custLinFactNeighborX="-100000" custLinFactNeighborY="-17223">
        <dgm:presLayoutVars>
          <dgm:chMax val="0"/>
          <dgm:bulletEnabled val="1"/>
        </dgm:presLayoutVars>
      </dgm:prSet>
      <dgm:spPr/>
      <dgm:t>
        <a:bodyPr/>
        <a:lstStyle/>
        <a:p>
          <a:endParaRPr lang="hu-HU"/>
        </a:p>
      </dgm:t>
    </dgm:pt>
    <dgm:pt modelId="{52CAA13A-067B-41D7-B106-42D2F692B384}" type="pres">
      <dgm:prSet presAssocID="{3D8B7828-9544-4B48-8E1D-A7CA312CAE64}" presName="negativeSpace" presStyleCnt="0"/>
      <dgm:spPr/>
      <dgm:t>
        <a:bodyPr/>
        <a:lstStyle/>
        <a:p>
          <a:endParaRPr lang="hu-HU"/>
        </a:p>
      </dgm:t>
    </dgm:pt>
    <dgm:pt modelId="{60BFC3F5-4932-4E66-A8E4-4D088AD6B82A}" type="pres">
      <dgm:prSet presAssocID="{3D8B7828-9544-4B48-8E1D-A7CA312CAE64}" presName="childText" presStyleLbl="conFgAcc1" presStyleIdx="0" presStyleCnt="1" custLinFactNeighborX="-3156" custLinFactNeighborY="2816">
        <dgm:presLayoutVars>
          <dgm:bulletEnabled val="1"/>
        </dgm:presLayoutVars>
      </dgm:prSet>
      <dgm:spPr/>
      <dgm:t>
        <a:bodyPr/>
        <a:lstStyle/>
        <a:p>
          <a:endParaRPr lang="hu-HU"/>
        </a:p>
      </dgm:t>
    </dgm:pt>
  </dgm:ptLst>
  <dgm:cxnLst>
    <dgm:cxn modelId="{4C7F7A96-4A69-4A5B-922A-A43359F5E17D}" type="presOf" srcId="{3D8B7828-9544-4B48-8E1D-A7CA312CAE64}" destId="{AFD4ACD8-19EE-4E08-8D26-EC5E3596F934}" srcOrd="0" destOrd="0" presId="urn:microsoft.com/office/officeart/2005/8/layout/list1"/>
    <dgm:cxn modelId="{78FC973E-E0E3-4A7D-98D0-2FD8BE7ADD6B}" type="presOf" srcId="{793E28BD-FCD8-4E0B-9639-67CF30D7CCD9}" destId="{60BFC3F5-4932-4E66-A8E4-4D088AD6B82A}" srcOrd="0" destOrd="3" presId="urn:microsoft.com/office/officeart/2005/8/layout/list1"/>
    <dgm:cxn modelId="{4FCADC65-8FA3-419D-B00E-F6BF3A0C66D2}" srcId="{3D8B7828-9544-4B48-8E1D-A7CA312CAE64}" destId="{793E28BD-FCD8-4E0B-9639-67CF30D7CCD9}" srcOrd="3" destOrd="0" parTransId="{E725B2AE-2D58-4A20-BEB4-1C7A792A5257}" sibTransId="{95D5B765-EE08-410B-A2C2-F1466E12C58A}"/>
    <dgm:cxn modelId="{42E25DB1-D6BB-4928-BEEF-ABD18ED6AD86}" srcId="{E51BCCD8-F089-4E03-976C-22AD8714053A}" destId="{3D8B7828-9544-4B48-8E1D-A7CA312CAE64}" srcOrd="0" destOrd="0" parTransId="{702CFD5C-D223-4B02-B050-4330111D013F}" sibTransId="{BC31E4C2-2E97-42BE-8940-FC61B7A3EB53}"/>
    <dgm:cxn modelId="{517ECD9C-388C-4EE6-ACDB-0110060B621C}" type="presOf" srcId="{36A2047A-B482-40A7-B40F-27CCF3A168D1}" destId="{60BFC3F5-4932-4E66-A8E4-4D088AD6B82A}" srcOrd="0" destOrd="2" presId="urn:microsoft.com/office/officeart/2005/8/layout/list1"/>
    <dgm:cxn modelId="{C0872C0C-C4B2-495A-90AC-E68F54A159A6}" type="presOf" srcId="{3AD2CD92-1002-4DF2-A43A-EA64BD9AAA21}" destId="{60BFC3F5-4932-4E66-A8E4-4D088AD6B82A}" srcOrd="0" destOrd="0" presId="urn:microsoft.com/office/officeart/2005/8/layout/list1"/>
    <dgm:cxn modelId="{E7B5D592-39F7-4CEE-A530-BCB9E8EF429C}" srcId="{3D8B7828-9544-4B48-8E1D-A7CA312CAE64}" destId="{36A2047A-B482-40A7-B40F-27CCF3A168D1}" srcOrd="2" destOrd="0" parTransId="{0BEFF16A-8776-4EFB-A4E0-09CD5321AD52}" sibTransId="{E29E395A-3C33-4288-BB3F-F7C839B74C7C}"/>
    <dgm:cxn modelId="{64070259-8B00-442B-BA1E-1A9033F81169}" srcId="{3D8B7828-9544-4B48-8E1D-A7CA312CAE64}" destId="{3AD2CD92-1002-4DF2-A43A-EA64BD9AAA21}" srcOrd="0" destOrd="0" parTransId="{E803D23B-C6A6-45A5-B0C4-2B1643EE382F}" sibTransId="{54822F3C-956F-4827-A063-2E29CD022EE2}"/>
    <dgm:cxn modelId="{9D476100-A05E-4A98-9038-48C45E461BB3}" type="presOf" srcId="{E51BCCD8-F089-4E03-976C-22AD8714053A}" destId="{B33F01C4-44EC-4FDE-BD37-553C7B32F6C9}" srcOrd="0" destOrd="0" presId="urn:microsoft.com/office/officeart/2005/8/layout/list1"/>
    <dgm:cxn modelId="{5FBD4F39-E60E-4AAB-9C59-B581A545B176}" type="presOf" srcId="{3D8B7828-9544-4B48-8E1D-A7CA312CAE64}" destId="{9C7DC1AB-4020-4699-BD98-F64E1657BFD5}" srcOrd="1" destOrd="0" presId="urn:microsoft.com/office/officeart/2005/8/layout/list1"/>
    <dgm:cxn modelId="{2804150E-34E9-4EAE-97E4-5249C8591A98}" type="presOf" srcId="{6D72F26F-5087-4D1A-9D91-ED25BD4ADA81}" destId="{60BFC3F5-4932-4E66-A8E4-4D088AD6B82A}" srcOrd="0" destOrd="1" presId="urn:microsoft.com/office/officeart/2005/8/layout/list1"/>
    <dgm:cxn modelId="{1B8ABD38-F294-461D-AD0E-2F81E0328613}" srcId="{3D8B7828-9544-4B48-8E1D-A7CA312CAE64}" destId="{6D72F26F-5087-4D1A-9D91-ED25BD4ADA81}" srcOrd="1" destOrd="0" parTransId="{8015FF52-9FCB-4DC0-9569-D195C45C46AC}" sibTransId="{C212B9FD-4D05-4B65-A9A7-32C6D0E035F7}"/>
    <dgm:cxn modelId="{CE30ABC8-1074-4016-A0E1-106C59FF4F9B}" type="presParOf" srcId="{B33F01C4-44EC-4FDE-BD37-553C7B32F6C9}" destId="{2EC27ECE-CA90-4412-9E46-FF6C0A1BBC77}" srcOrd="0" destOrd="0" presId="urn:microsoft.com/office/officeart/2005/8/layout/list1"/>
    <dgm:cxn modelId="{CA180283-ED9D-422F-976D-A07B4D69DF1D}" type="presParOf" srcId="{2EC27ECE-CA90-4412-9E46-FF6C0A1BBC77}" destId="{AFD4ACD8-19EE-4E08-8D26-EC5E3596F934}" srcOrd="0" destOrd="0" presId="urn:microsoft.com/office/officeart/2005/8/layout/list1"/>
    <dgm:cxn modelId="{6ABE8EF9-7E3C-421D-B930-CE9620B35A57}" type="presParOf" srcId="{2EC27ECE-CA90-4412-9E46-FF6C0A1BBC77}" destId="{9C7DC1AB-4020-4699-BD98-F64E1657BFD5}" srcOrd="1" destOrd="0" presId="urn:microsoft.com/office/officeart/2005/8/layout/list1"/>
    <dgm:cxn modelId="{B6958BC6-D7A2-4528-8E98-A037A8D71837}" type="presParOf" srcId="{B33F01C4-44EC-4FDE-BD37-553C7B32F6C9}" destId="{52CAA13A-067B-41D7-B106-42D2F692B384}" srcOrd="1" destOrd="0" presId="urn:microsoft.com/office/officeart/2005/8/layout/list1"/>
    <dgm:cxn modelId="{9CAD1EEE-0EF4-4A32-95CD-8AFE5AA26E90}" type="presParOf" srcId="{B33F01C4-44EC-4FDE-BD37-553C7B32F6C9}" destId="{60BFC3F5-4932-4E66-A8E4-4D088AD6B82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1BCCD8-F089-4E03-976C-22AD8714053A}" type="doc">
      <dgm:prSet loTypeId="urn:microsoft.com/office/officeart/2005/8/layout/list1" loCatId="list" qsTypeId="urn:microsoft.com/office/officeart/2005/8/quickstyle/simple3" qsCatId="simple" csTypeId="urn:microsoft.com/office/officeart/2005/8/colors/accent5_3" csCatId="accent5" phldr="1"/>
      <dgm:spPr/>
      <dgm:t>
        <a:bodyPr/>
        <a:lstStyle/>
        <a:p>
          <a:endParaRPr lang="hu-HU"/>
        </a:p>
      </dgm:t>
    </dgm:pt>
    <dgm:pt modelId="{3D8B7828-9544-4B48-8E1D-A7CA312CAE64}">
      <dgm:prSet phldrT="[Szöveg]" custT="1"/>
      <dgm:spPr/>
      <dgm:t>
        <a:bodyPr/>
        <a:lstStyle/>
        <a:p>
          <a:r>
            <a:rPr lang="hu-HU" sz="2800" dirty="0" smtClean="0">
              <a:latin typeface="+mj-lt"/>
            </a:rPr>
            <a:t>C-2300/02. sz. </a:t>
          </a:r>
          <a:r>
            <a:rPr lang="hu-HU" sz="2800" dirty="0" err="1" smtClean="0">
              <a:latin typeface="+mj-lt"/>
            </a:rPr>
            <a:t>Zhu</a:t>
          </a:r>
          <a:r>
            <a:rPr lang="hu-HU" sz="2800" dirty="0" smtClean="0">
              <a:latin typeface="+mj-lt"/>
            </a:rPr>
            <a:t> és </a:t>
          </a:r>
          <a:r>
            <a:rPr lang="hu-HU" sz="2800" dirty="0" err="1" smtClean="0">
              <a:latin typeface="+mj-lt"/>
            </a:rPr>
            <a:t>Chen-ügy</a:t>
          </a:r>
          <a:endParaRPr lang="hu-HU" sz="2800" dirty="0"/>
        </a:p>
      </dgm:t>
    </dgm:pt>
    <dgm:pt modelId="{702CFD5C-D223-4B02-B050-4330111D013F}" type="parTrans" cxnId="{42E25DB1-D6BB-4928-BEEF-ABD18ED6AD86}">
      <dgm:prSet/>
      <dgm:spPr/>
      <dgm:t>
        <a:bodyPr/>
        <a:lstStyle/>
        <a:p>
          <a:endParaRPr lang="hu-HU"/>
        </a:p>
      </dgm:t>
    </dgm:pt>
    <dgm:pt modelId="{BC31E4C2-2E97-42BE-8940-FC61B7A3EB53}" type="sibTrans" cxnId="{42E25DB1-D6BB-4928-BEEF-ABD18ED6AD86}">
      <dgm:prSet/>
      <dgm:spPr/>
      <dgm:t>
        <a:bodyPr/>
        <a:lstStyle/>
        <a:p>
          <a:endParaRPr lang="hu-HU"/>
        </a:p>
      </dgm:t>
    </dgm:pt>
    <dgm:pt modelId="{3AD2CD92-1002-4DF2-A43A-EA64BD9AAA21}">
      <dgm:prSet custT="1"/>
      <dgm:spPr/>
      <dgm:t>
        <a:bodyPr/>
        <a:lstStyle/>
        <a:p>
          <a:pPr algn="just"/>
          <a:r>
            <a:rPr lang="hu-HU" sz="1700" dirty="0" smtClean="0"/>
            <a:t>Egy </a:t>
          </a:r>
          <a:r>
            <a:rPr lang="hu-HU" sz="1700" b="1" dirty="0" smtClean="0"/>
            <a:t>kínai házaspár</a:t>
          </a:r>
          <a:r>
            <a:rPr lang="hu-HU" sz="1700" dirty="0" smtClean="0"/>
            <a:t>, miután felmérte, hogy a Kínai Népköztársaság által folytatott születésszabályozási politikával a vágyuk ellentétes, elhatározták, hogy a feleség </a:t>
          </a:r>
          <a:r>
            <a:rPr lang="hu-HU" sz="1700" b="1" dirty="0" smtClean="0"/>
            <a:t>Észak-Írországban fog szülni</a:t>
          </a:r>
          <a:r>
            <a:rPr lang="hu-HU" sz="1700" dirty="0" smtClean="0"/>
            <a:t>. A gyermek ír állampolgár lett.</a:t>
          </a:r>
          <a:endParaRPr lang="hu-HU" sz="1700" dirty="0"/>
        </a:p>
      </dgm:t>
    </dgm:pt>
    <dgm:pt modelId="{E803D23B-C6A6-45A5-B0C4-2B1643EE382F}" type="parTrans" cxnId="{64070259-8B00-442B-BA1E-1A9033F81169}">
      <dgm:prSet/>
      <dgm:spPr/>
      <dgm:t>
        <a:bodyPr/>
        <a:lstStyle/>
        <a:p>
          <a:endParaRPr lang="hu-HU"/>
        </a:p>
      </dgm:t>
    </dgm:pt>
    <dgm:pt modelId="{54822F3C-956F-4827-A063-2E29CD022EE2}" type="sibTrans" cxnId="{64070259-8B00-442B-BA1E-1A9033F81169}">
      <dgm:prSet/>
      <dgm:spPr/>
      <dgm:t>
        <a:bodyPr/>
        <a:lstStyle/>
        <a:p>
          <a:endParaRPr lang="hu-HU"/>
        </a:p>
      </dgm:t>
    </dgm:pt>
    <dgm:pt modelId="{301D44A3-832D-475D-8F71-D4A37E2CC783}">
      <dgm:prSet custT="1"/>
      <dgm:spPr/>
      <dgm:t>
        <a:bodyPr/>
        <a:lstStyle/>
        <a:p>
          <a:pPr algn="just"/>
          <a:r>
            <a:rPr lang="hu-HU" sz="1700" dirty="0" smtClean="0"/>
            <a:t>A szülés után </a:t>
          </a:r>
          <a:r>
            <a:rPr lang="hu-HU" sz="1700" dirty="0" err="1" smtClean="0"/>
            <a:t>Chen</a:t>
          </a:r>
          <a:r>
            <a:rPr lang="hu-HU" sz="1700" dirty="0" smtClean="0"/>
            <a:t>, a feleség </a:t>
          </a:r>
          <a:r>
            <a:rPr lang="hu-HU" sz="1700" b="1" dirty="0" smtClean="0"/>
            <a:t>Walesben telepedett le</a:t>
          </a:r>
          <a:r>
            <a:rPr lang="hu-HU" sz="1700" dirty="0" smtClean="0"/>
            <a:t>, ahol tartózkodási engedélyt kért saját maga és gyermeke számára. Kérelmüket azonban elutasították.</a:t>
          </a:r>
          <a:endParaRPr lang="hu-HU" sz="1700" dirty="0"/>
        </a:p>
      </dgm:t>
    </dgm:pt>
    <dgm:pt modelId="{7D1C6DE0-24F2-4275-BEE0-11032BD35951}" type="parTrans" cxnId="{DA4CA8E7-EC0E-412D-88FF-D29F2B33D81F}">
      <dgm:prSet/>
      <dgm:spPr/>
      <dgm:t>
        <a:bodyPr/>
        <a:lstStyle/>
        <a:p>
          <a:endParaRPr lang="hu-HU"/>
        </a:p>
      </dgm:t>
    </dgm:pt>
    <dgm:pt modelId="{46B2BB50-A272-4C5B-BDEB-EE1E7870632A}" type="sibTrans" cxnId="{DA4CA8E7-EC0E-412D-88FF-D29F2B33D81F}">
      <dgm:prSet/>
      <dgm:spPr/>
      <dgm:t>
        <a:bodyPr/>
        <a:lstStyle/>
        <a:p>
          <a:endParaRPr lang="hu-HU"/>
        </a:p>
      </dgm:t>
    </dgm:pt>
    <dgm:pt modelId="{8DED47BF-3653-4196-A651-109AF7D4BB58}">
      <dgm:prSet custT="1"/>
      <dgm:spPr/>
      <dgm:t>
        <a:bodyPr/>
        <a:lstStyle/>
        <a:p>
          <a:pPr algn="just"/>
          <a:r>
            <a:rPr lang="hu-HU" sz="1700" b="1" dirty="0" smtClean="0"/>
            <a:t>A Bíróság </a:t>
          </a:r>
          <a:r>
            <a:rPr lang="hu-HU" sz="1700" dirty="0" smtClean="0"/>
            <a:t>gyakorlatilag áthárította a felelősséget a tagállamra. Mivel az állampolgárság </a:t>
          </a:r>
          <a:r>
            <a:rPr lang="hu-HU" sz="1700" b="1" dirty="0" smtClean="0"/>
            <a:t>megszerzése és elvesztésére vonatkozó feltételeket a tagállamok határozzák meg</a:t>
          </a:r>
          <a:r>
            <a:rPr lang="hu-HU" sz="1700" dirty="0" smtClean="0"/>
            <a:t>, és a tagállam nem korlátozhatja valamely másik tagállam által nyújtott állampolgárság hatásait oly módon, hogy az a Szerződés által előírt alapvető szabadságok gyakorlásának tekintetében további feltételt határoz meg az állampolgárság elismeréséhez.</a:t>
          </a:r>
          <a:endParaRPr lang="hu-HU" sz="1700" dirty="0"/>
        </a:p>
      </dgm:t>
    </dgm:pt>
    <dgm:pt modelId="{BF41736C-0170-4860-89BC-3C14C3E400D5}" type="parTrans" cxnId="{9A4BB5EE-9EDD-45B9-9F33-0654D54C9048}">
      <dgm:prSet/>
      <dgm:spPr/>
      <dgm:t>
        <a:bodyPr/>
        <a:lstStyle/>
        <a:p>
          <a:endParaRPr lang="hu-HU"/>
        </a:p>
      </dgm:t>
    </dgm:pt>
    <dgm:pt modelId="{84566532-3D59-4D4A-88D3-6437C7064692}" type="sibTrans" cxnId="{9A4BB5EE-9EDD-45B9-9F33-0654D54C9048}">
      <dgm:prSet/>
      <dgm:spPr/>
      <dgm:t>
        <a:bodyPr/>
        <a:lstStyle/>
        <a:p>
          <a:endParaRPr lang="hu-HU"/>
        </a:p>
      </dgm:t>
    </dgm:pt>
    <dgm:pt modelId="{D4703C67-3340-412E-8EC4-D871788626C7}">
      <dgm:prSet custT="1"/>
      <dgm:spPr/>
      <dgm:t>
        <a:bodyPr/>
        <a:lstStyle/>
        <a:p>
          <a:pPr algn="just"/>
          <a:r>
            <a:rPr lang="hu-HU" sz="1700" dirty="0" smtClean="0"/>
            <a:t>A fellebbviteli hatóság az elutasítás jogszerűségéről kérdezte a Bíróságot.</a:t>
          </a:r>
          <a:endParaRPr lang="hu-HU" sz="1700" dirty="0"/>
        </a:p>
      </dgm:t>
    </dgm:pt>
    <dgm:pt modelId="{B74A565D-9215-4AC8-9A49-8D92EC01E865}" type="parTrans" cxnId="{BC6B04AA-1539-448C-946C-3D36D152CA43}">
      <dgm:prSet/>
      <dgm:spPr/>
      <dgm:t>
        <a:bodyPr/>
        <a:lstStyle/>
        <a:p>
          <a:endParaRPr lang="hu-HU"/>
        </a:p>
      </dgm:t>
    </dgm:pt>
    <dgm:pt modelId="{D704B45A-137B-4A88-B895-B87CEB7E7905}" type="sibTrans" cxnId="{BC6B04AA-1539-448C-946C-3D36D152CA43}">
      <dgm:prSet/>
      <dgm:spPr/>
      <dgm:t>
        <a:bodyPr/>
        <a:lstStyle/>
        <a:p>
          <a:endParaRPr lang="hu-HU"/>
        </a:p>
      </dgm:t>
    </dgm:pt>
    <dgm:pt modelId="{7306BAB3-3986-42B1-8D4D-06A27B2EF894}">
      <dgm:prSet custT="1"/>
      <dgm:spPr/>
      <dgm:t>
        <a:bodyPr/>
        <a:lstStyle/>
        <a:p>
          <a:pPr algn="just"/>
          <a:r>
            <a:rPr lang="hu-HU" sz="1700" dirty="0" smtClean="0"/>
            <a:t>Az ügy következménye az lett, hogy </a:t>
          </a:r>
          <a:r>
            <a:rPr lang="hu-HU" sz="1700" b="1" dirty="0" smtClean="0"/>
            <a:t>2004-ben Írország megváltoztatta </a:t>
          </a:r>
          <a:r>
            <a:rPr lang="hu-HU" sz="1700" dirty="0" smtClean="0"/>
            <a:t>az állampolgársági törvényét azzal, hogy a </a:t>
          </a:r>
          <a:r>
            <a:rPr lang="hu-HU" sz="1700" b="1" dirty="0" err="1" smtClean="0"/>
            <a:t>ius</a:t>
          </a:r>
          <a:r>
            <a:rPr lang="hu-HU" sz="1700" b="1" dirty="0" smtClean="0"/>
            <a:t> </a:t>
          </a:r>
          <a:r>
            <a:rPr lang="hu-HU" sz="1700" b="1" dirty="0" err="1" smtClean="0"/>
            <a:t>soli</a:t>
          </a:r>
          <a:r>
            <a:rPr lang="hu-HU" sz="1700" b="1" dirty="0" smtClean="0"/>
            <a:t> elve kiegészült a tartózkodási idő követelményével</a:t>
          </a:r>
          <a:r>
            <a:rPr lang="hu-HU" sz="1700" dirty="0" smtClean="0"/>
            <a:t>.</a:t>
          </a:r>
          <a:endParaRPr lang="hu-HU" sz="1700" dirty="0"/>
        </a:p>
      </dgm:t>
    </dgm:pt>
    <dgm:pt modelId="{DC6344AC-DC3B-4FC0-ADF0-F72AB9E671D6}" type="parTrans" cxnId="{BF75199A-4680-4457-8138-B078D53042ED}">
      <dgm:prSet/>
      <dgm:spPr/>
      <dgm:t>
        <a:bodyPr/>
        <a:lstStyle/>
        <a:p>
          <a:endParaRPr lang="hu-HU"/>
        </a:p>
      </dgm:t>
    </dgm:pt>
    <dgm:pt modelId="{53182BE6-3AD9-4E4E-9C59-CB0B10ADF91F}" type="sibTrans" cxnId="{BF75199A-4680-4457-8138-B078D53042ED}">
      <dgm:prSet/>
      <dgm:spPr/>
      <dgm:t>
        <a:bodyPr/>
        <a:lstStyle/>
        <a:p>
          <a:endParaRPr lang="hu-HU"/>
        </a:p>
      </dgm:t>
    </dgm:pt>
    <dgm:pt modelId="{B33F01C4-44EC-4FDE-BD37-553C7B32F6C9}" type="pres">
      <dgm:prSet presAssocID="{E51BCCD8-F089-4E03-976C-22AD8714053A}" presName="linear" presStyleCnt="0">
        <dgm:presLayoutVars>
          <dgm:dir/>
          <dgm:animLvl val="lvl"/>
          <dgm:resizeHandles val="exact"/>
        </dgm:presLayoutVars>
      </dgm:prSet>
      <dgm:spPr/>
      <dgm:t>
        <a:bodyPr/>
        <a:lstStyle/>
        <a:p>
          <a:endParaRPr lang="hu-HU"/>
        </a:p>
      </dgm:t>
    </dgm:pt>
    <dgm:pt modelId="{2EC27ECE-CA90-4412-9E46-FF6C0A1BBC77}" type="pres">
      <dgm:prSet presAssocID="{3D8B7828-9544-4B48-8E1D-A7CA312CAE64}" presName="parentLin" presStyleCnt="0"/>
      <dgm:spPr/>
      <dgm:t>
        <a:bodyPr/>
        <a:lstStyle/>
        <a:p>
          <a:endParaRPr lang="hu-HU"/>
        </a:p>
      </dgm:t>
    </dgm:pt>
    <dgm:pt modelId="{AFD4ACD8-19EE-4E08-8D26-EC5E3596F934}" type="pres">
      <dgm:prSet presAssocID="{3D8B7828-9544-4B48-8E1D-A7CA312CAE64}" presName="parentLeftMargin" presStyleLbl="node1" presStyleIdx="0" presStyleCnt="1"/>
      <dgm:spPr/>
      <dgm:t>
        <a:bodyPr/>
        <a:lstStyle/>
        <a:p>
          <a:endParaRPr lang="hu-HU"/>
        </a:p>
      </dgm:t>
    </dgm:pt>
    <dgm:pt modelId="{9C7DC1AB-4020-4699-BD98-F64E1657BFD5}" type="pres">
      <dgm:prSet presAssocID="{3D8B7828-9544-4B48-8E1D-A7CA312CAE64}" presName="parentText" presStyleLbl="node1" presStyleIdx="0" presStyleCnt="1" custScaleX="96273" custScaleY="73547" custLinFactNeighborX="-100000" custLinFactNeighborY="-17223">
        <dgm:presLayoutVars>
          <dgm:chMax val="0"/>
          <dgm:bulletEnabled val="1"/>
        </dgm:presLayoutVars>
      </dgm:prSet>
      <dgm:spPr/>
      <dgm:t>
        <a:bodyPr/>
        <a:lstStyle/>
        <a:p>
          <a:endParaRPr lang="hu-HU"/>
        </a:p>
      </dgm:t>
    </dgm:pt>
    <dgm:pt modelId="{52CAA13A-067B-41D7-B106-42D2F692B384}" type="pres">
      <dgm:prSet presAssocID="{3D8B7828-9544-4B48-8E1D-A7CA312CAE64}" presName="negativeSpace" presStyleCnt="0"/>
      <dgm:spPr/>
      <dgm:t>
        <a:bodyPr/>
        <a:lstStyle/>
        <a:p>
          <a:endParaRPr lang="hu-HU"/>
        </a:p>
      </dgm:t>
    </dgm:pt>
    <dgm:pt modelId="{60BFC3F5-4932-4E66-A8E4-4D088AD6B82A}" type="pres">
      <dgm:prSet presAssocID="{3D8B7828-9544-4B48-8E1D-A7CA312CAE64}" presName="childText" presStyleLbl="conFgAcc1" presStyleIdx="0" presStyleCnt="1" custLinFactNeighborX="-3156" custLinFactNeighborY="2816">
        <dgm:presLayoutVars>
          <dgm:bulletEnabled val="1"/>
        </dgm:presLayoutVars>
      </dgm:prSet>
      <dgm:spPr/>
      <dgm:t>
        <a:bodyPr/>
        <a:lstStyle/>
        <a:p>
          <a:endParaRPr lang="hu-HU"/>
        </a:p>
      </dgm:t>
    </dgm:pt>
  </dgm:ptLst>
  <dgm:cxnLst>
    <dgm:cxn modelId="{DBFE7F83-45BB-4F6C-B6B4-45317C2C4ABD}" type="presOf" srcId="{E51BCCD8-F089-4E03-976C-22AD8714053A}" destId="{B33F01C4-44EC-4FDE-BD37-553C7B32F6C9}" srcOrd="0" destOrd="0" presId="urn:microsoft.com/office/officeart/2005/8/layout/list1"/>
    <dgm:cxn modelId="{64070259-8B00-442B-BA1E-1A9033F81169}" srcId="{3D8B7828-9544-4B48-8E1D-A7CA312CAE64}" destId="{3AD2CD92-1002-4DF2-A43A-EA64BD9AAA21}" srcOrd="0" destOrd="0" parTransId="{E803D23B-C6A6-45A5-B0C4-2B1643EE382F}" sibTransId="{54822F3C-956F-4827-A063-2E29CD022EE2}"/>
    <dgm:cxn modelId="{5A52D707-B0B8-4E9D-8C4D-1C87B792EE33}" type="presOf" srcId="{301D44A3-832D-475D-8F71-D4A37E2CC783}" destId="{60BFC3F5-4932-4E66-A8E4-4D088AD6B82A}" srcOrd="0" destOrd="1" presId="urn:microsoft.com/office/officeart/2005/8/layout/list1"/>
    <dgm:cxn modelId="{DA4CA8E7-EC0E-412D-88FF-D29F2B33D81F}" srcId="{3D8B7828-9544-4B48-8E1D-A7CA312CAE64}" destId="{301D44A3-832D-475D-8F71-D4A37E2CC783}" srcOrd="1" destOrd="0" parTransId="{7D1C6DE0-24F2-4275-BEE0-11032BD35951}" sibTransId="{46B2BB50-A272-4C5B-BDEB-EE1E7870632A}"/>
    <dgm:cxn modelId="{42568097-3614-45B7-86D8-027DCA329712}" type="presOf" srcId="{7306BAB3-3986-42B1-8D4D-06A27B2EF894}" destId="{60BFC3F5-4932-4E66-A8E4-4D088AD6B82A}" srcOrd="0" destOrd="4" presId="urn:microsoft.com/office/officeart/2005/8/layout/list1"/>
    <dgm:cxn modelId="{E1E22B0B-E797-45BC-A438-DAF65E81F15B}" type="presOf" srcId="{8DED47BF-3653-4196-A651-109AF7D4BB58}" destId="{60BFC3F5-4932-4E66-A8E4-4D088AD6B82A}" srcOrd="0" destOrd="3" presId="urn:microsoft.com/office/officeart/2005/8/layout/list1"/>
    <dgm:cxn modelId="{9A4BB5EE-9EDD-45B9-9F33-0654D54C9048}" srcId="{3D8B7828-9544-4B48-8E1D-A7CA312CAE64}" destId="{8DED47BF-3653-4196-A651-109AF7D4BB58}" srcOrd="3" destOrd="0" parTransId="{BF41736C-0170-4860-89BC-3C14C3E400D5}" sibTransId="{84566532-3D59-4D4A-88D3-6437C7064692}"/>
    <dgm:cxn modelId="{1816807B-5C58-4A61-9ED7-7204CA74D739}" type="presOf" srcId="{D4703C67-3340-412E-8EC4-D871788626C7}" destId="{60BFC3F5-4932-4E66-A8E4-4D088AD6B82A}" srcOrd="0" destOrd="2" presId="urn:microsoft.com/office/officeart/2005/8/layout/list1"/>
    <dgm:cxn modelId="{42E25DB1-D6BB-4928-BEEF-ABD18ED6AD86}" srcId="{E51BCCD8-F089-4E03-976C-22AD8714053A}" destId="{3D8B7828-9544-4B48-8E1D-A7CA312CAE64}" srcOrd="0" destOrd="0" parTransId="{702CFD5C-D223-4B02-B050-4330111D013F}" sibTransId="{BC31E4C2-2E97-42BE-8940-FC61B7A3EB53}"/>
    <dgm:cxn modelId="{C134A919-0E19-4F21-AB0F-6D93223BA417}" type="presOf" srcId="{3AD2CD92-1002-4DF2-A43A-EA64BD9AAA21}" destId="{60BFC3F5-4932-4E66-A8E4-4D088AD6B82A}" srcOrd="0" destOrd="0" presId="urn:microsoft.com/office/officeart/2005/8/layout/list1"/>
    <dgm:cxn modelId="{96EB597C-A7C0-4FDE-9CC9-3AAD4F23C44F}" type="presOf" srcId="{3D8B7828-9544-4B48-8E1D-A7CA312CAE64}" destId="{AFD4ACD8-19EE-4E08-8D26-EC5E3596F934}" srcOrd="0" destOrd="0" presId="urn:microsoft.com/office/officeart/2005/8/layout/list1"/>
    <dgm:cxn modelId="{BC6B04AA-1539-448C-946C-3D36D152CA43}" srcId="{3D8B7828-9544-4B48-8E1D-A7CA312CAE64}" destId="{D4703C67-3340-412E-8EC4-D871788626C7}" srcOrd="2" destOrd="0" parTransId="{B74A565D-9215-4AC8-9A49-8D92EC01E865}" sibTransId="{D704B45A-137B-4A88-B895-B87CEB7E7905}"/>
    <dgm:cxn modelId="{BF75199A-4680-4457-8138-B078D53042ED}" srcId="{3D8B7828-9544-4B48-8E1D-A7CA312CAE64}" destId="{7306BAB3-3986-42B1-8D4D-06A27B2EF894}" srcOrd="4" destOrd="0" parTransId="{DC6344AC-DC3B-4FC0-ADF0-F72AB9E671D6}" sibTransId="{53182BE6-3AD9-4E4E-9C59-CB0B10ADF91F}"/>
    <dgm:cxn modelId="{8BCE933F-4E24-41B3-848B-FE744BA6ADE4}" type="presOf" srcId="{3D8B7828-9544-4B48-8E1D-A7CA312CAE64}" destId="{9C7DC1AB-4020-4699-BD98-F64E1657BFD5}" srcOrd="1" destOrd="0" presId="urn:microsoft.com/office/officeart/2005/8/layout/list1"/>
    <dgm:cxn modelId="{2DF691DC-F6A3-4AC8-A98A-E8E3884CDF07}" type="presParOf" srcId="{B33F01C4-44EC-4FDE-BD37-553C7B32F6C9}" destId="{2EC27ECE-CA90-4412-9E46-FF6C0A1BBC77}" srcOrd="0" destOrd="0" presId="urn:microsoft.com/office/officeart/2005/8/layout/list1"/>
    <dgm:cxn modelId="{3882AFA0-484B-40F2-B619-896CAA276105}" type="presParOf" srcId="{2EC27ECE-CA90-4412-9E46-FF6C0A1BBC77}" destId="{AFD4ACD8-19EE-4E08-8D26-EC5E3596F934}" srcOrd="0" destOrd="0" presId="urn:microsoft.com/office/officeart/2005/8/layout/list1"/>
    <dgm:cxn modelId="{1F411009-F5BA-460C-B284-DBBD780538F0}" type="presParOf" srcId="{2EC27ECE-CA90-4412-9E46-FF6C0A1BBC77}" destId="{9C7DC1AB-4020-4699-BD98-F64E1657BFD5}" srcOrd="1" destOrd="0" presId="urn:microsoft.com/office/officeart/2005/8/layout/list1"/>
    <dgm:cxn modelId="{B1B6AF5C-063D-4A1F-BA9D-5618A31D98A1}" type="presParOf" srcId="{B33F01C4-44EC-4FDE-BD37-553C7B32F6C9}" destId="{52CAA13A-067B-41D7-B106-42D2F692B384}" srcOrd="1" destOrd="0" presId="urn:microsoft.com/office/officeart/2005/8/layout/list1"/>
    <dgm:cxn modelId="{2F45C2AF-F1A5-4942-A462-9676D39F165B}" type="presParOf" srcId="{B33F01C4-44EC-4FDE-BD37-553C7B32F6C9}" destId="{60BFC3F5-4932-4E66-A8E4-4D088AD6B82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FC3F5-4932-4E66-A8E4-4D088AD6B82A}">
      <dsp:nvSpPr>
        <dsp:cNvPr id="0" name=""/>
        <dsp:cNvSpPr/>
      </dsp:nvSpPr>
      <dsp:spPr>
        <a:xfrm>
          <a:off x="0" y="252023"/>
          <a:ext cx="8280920" cy="4914000"/>
        </a:xfrm>
        <a:prstGeom prst="rect">
          <a:avLst/>
        </a:prstGeom>
        <a:solidFill>
          <a:schemeClr val="lt1">
            <a:alpha val="90000"/>
            <a:hueOff val="0"/>
            <a:satOff val="0"/>
            <a:lumOff val="0"/>
            <a:alphaOff val="0"/>
          </a:schemeClr>
        </a:solidFill>
        <a:ln w="9525" cap="flat" cmpd="sng" algn="ctr">
          <a:solidFill>
            <a:schemeClr val="accent5">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691" tIns="624840" rIns="642691" bIns="120904" numCol="1" spcCol="1270" anchor="t" anchorCtr="0">
          <a:noAutofit/>
        </a:bodyPr>
        <a:lstStyle/>
        <a:p>
          <a:pPr marL="171450" lvl="1" indent="-171450" algn="just" defTabSz="755650">
            <a:lnSpc>
              <a:spcPct val="90000"/>
            </a:lnSpc>
            <a:spcBef>
              <a:spcPct val="0"/>
            </a:spcBef>
            <a:spcAft>
              <a:spcPct val="15000"/>
            </a:spcAft>
            <a:buChar char="••"/>
          </a:pPr>
          <a:r>
            <a:rPr lang="hu-HU" sz="1700" kern="1200" dirty="0" err="1" smtClean="0"/>
            <a:t>Micheletti</a:t>
          </a:r>
          <a:r>
            <a:rPr lang="hu-HU" sz="1700" kern="1200" dirty="0" smtClean="0"/>
            <a:t> a </a:t>
          </a:r>
          <a:r>
            <a:rPr lang="hu-HU" sz="1700" b="1" kern="1200" dirty="0" err="1" smtClean="0"/>
            <a:t>ius</a:t>
          </a:r>
          <a:r>
            <a:rPr lang="hu-HU" sz="1700" b="1" kern="1200" dirty="0" smtClean="0"/>
            <a:t> </a:t>
          </a:r>
          <a:r>
            <a:rPr lang="hu-HU" sz="1700" b="1" kern="1200" dirty="0" err="1" smtClean="0"/>
            <a:t>soli</a:t>
          </a:r>
          <a:r>
            <a:rPr lang="hu-HU" sz="1700" b="1" kern="1200" dirty="0" smtClean="0"/>
            <a:t> elve alapján argentin, a </a:t>
          </a:r>
          <a:r>
            <a:rPr lang="hu-HU" sz="1700" b="1" kern="1200" dirty="0" err="1" smtClean="0"/>
            <a:t>ius</a:t>
          </a:r>
          <a:r>
            <a:rPr lang="hu-HU" sz="1700" b="1" kern="1200" dirty="0" smtClean="0"/>
            <a:t> </a:t>
          </a:r>
          <a:r>
            <a:rPr lang="hu-HU" sz="1700" b="1" kern="1200" dirty="0" err="1" smtClean="0"/>
            <a:t>sanguinis</a:t>
          </a:r>
          <a:r>
            <a:rPr lang="hu-HU" sz="1700" b="1" kern="1200" dirty="0" smtClean="0"/>
            <a:t> elve alapján olasz állampolgár volt</a:t>
          </a:r>
          <a:r>
            <a:rPr lang="hu-HU" sz="1700" kern="1200" dirty="0" smtClean="0"/>
            <a:t>. Argentínában élt és itt szerzett diplomát, majd az olasz állampolgárságán alapuló uniós polgárként kívánt Spanyolországban letelepedni.</a:t>
          </a:r>
          <a:endParaRPr lang="hu-HU" sz="1700" kern="1200" dirty="0"/>
        </a:p>
        <a:p>
          <a:pPr marL="171450" lvl="1" indent="-171450" algn="just" defTabSz="755650">
            <a:lnSpc>
              <a:spcPct val="90000"/>
            </a:lnSpc>
            <a:spcBef>
              <a:spcPct val="0"/>
            </a:spcBef>
            <a:spcAft>
              <a:spcPct val="15000"/>
            </a:spcAft>
            <a:buChar char="••"/>
          </a:pPr>
          <a:r>
            <a:rPr lang="hu-HU" sz="1700" kern="1200" dirty="0" smtClean="0"/>
            <a:t>A spanyol szabályozás ezt kizárta, mivel úgy rendelkezett, hogy kettős állampolgárság esetén, ha ezek közül egyik sem spanyol állampolgárság, azon állampolgárság bír elsőbbséggel, amely az érintett személy Spanyolországba való megérkezése előtt szokásos tartozódási helyének megfelelt. Esetünkben az argentin állampolgárság.</a:t>
          </a:r>
          <a:endParaRPr lang="hu-HU" sz="1700" kern="1200" dirty="0"/>
        </a:p>
        <a:p>
          <a:pPr marL="171450" lvl="1" indent="-171450" algn="just" defTabSz="755650">
            <a:lnSpc>
              <a:spcPct val="90000"/>
            </a:lnSpc>
            <a:spcBef>
              <a:spcPct val="0"/>
            </a:spcBef>
            <a:spcAft>
              <a:spcPct val="15000"/>
            </a:spcAft>
            <a:buChar char="••"/>
          </a:pPr>
          <a:r>
            <a:rPr lang="hu-HU" sz="1700" b="1" kern="1200" dirty="0" smtClean="0"/>
            <a:t>Bíróság ítélete: </a:t>
          </a:r>
          <a:r>
            <a:rPr lang="hu-HU" sz="1700" kern="1200" dirty="0" smtClean="0"/>
            <a:t>Figyelmen kívül hagyta a </a:t>
          </a:r>
          <a:r>
            <a:rPr lang="hu-HU" sz="1700" kern="1200" dirty="0" err="1" smtClean="0"/>
            <a:t>Nottebohm-ügyben</a:t>
          </a:r>
          <a:r>
            <a:rPr lang="hu-HU" sz="1700" kern="1200" dirty="0" smtClean="0"/>
            <a:t> kifejtett elvet, és nem tulajdonított jelentőséget annak a ténynek, hogy a szóban forgó személy olasz állampolgársága tekintetében hiányzott a tényleges kötődés. Megerősítette, hogy a tagállamok kötelesek az uniós jogot figyelembe venni és eszerint meghatározni az állampolgárságra vonatkozó szabályaikat.</a:t>
          </a:r>
          <a:endParaRPr lang="hu-HU" sz="1700" kern="1200" dirty="0"/>
        </a:p>
        <a:p>
          <a:pPr marL="171450" lvl="1" indent="-171450" algn="just" defTabSz="755650">
            <a:lnSpc>
              <a:spcPct val="90000"/>
            </a:lnSpc>
            <a:spcBef>
              <a:spcPct val="0"/>
            </a:spcBef>
            <a:spcAft>
              <a:spcPct val="15000"/>
            </a:spcAft>
            <a:buChar char="••"/>
          </a:pPr>
          <a:r>
            <a:rPr lang="hu-HU" sz="1700" kern="1200" dirty="0" smtClean="0"/>
            <a:t>„Nem köthetik kiegészítő feltételhez ezen állampolgárság elismerését a Szerződésen biztosított valamely alapvető szabadság gyakorlása tekintetében, egy ilyen lehetőség elismerése ugyanis ahhoz vezetne, hogy a közösségi szabályok személyi hatálya tagállamonként eltérne”</a:t>
          </a:r>
          <a:r>
            <a:rPr lang="hu-HU" sz="1600" kern="1200" dirty="0" smtClean="0"/>
            <a:t>.</a:t>
          </a:r>
          <a:endParaRPr lang="hu-HU" sz="1600" kern="1200" dirty="0"/>
        </a:p>
      </dsp:txBody>
      <dsp:txXfrm>
        <a:off x="0" y="252023"/>
        <a:ext cx="8280920" cy="4914000"/>
      </dsp:txXfrm>
    </dsp:sp>
    <dsp:sp modelId="{9C7DC1AB-4020-4699-BD98-F64E1657BFD5}">
      <dsp:nvSpPr>
        <dsp:cNvPr id="0" name=""/>
        <dsp:cNvSpPr/>
      </dsp:nvSpPr>
      <dsp:spPr>
        <a:xfrm>
          <a:off x="0" y="0"/>
          <a:ext cx="5580603" cy="651332"/>
        </a:xfrm>
        <a:prstGeom prst="roundRect">
          <a:avLst/>
        </a:prstGeom>
        <a:gradFill rotWithShape="0">
          <a:gsLst>
            <a:gs pos="0">
              <a:schemeClr val="accent5">
                <a:shade val="80000"/>
                <a:hueOff val="0"/>
                <a:satOff val="0"/>
                <a:lumOff val="0"/>
                <a:alphaOff val="0"/>
                <a:tint val="50000"/>
                <a:satMod val="300000"/>
              </a:schemeClr>
            </a:gs>
            <a:gs pos="35000">
              <a:schemeClr val="accent5">
                <a:shade val="80000"/>
                <a:hueOff val="0"/>
                <a:satOff val="0"/>
                <a:lumOff val="0"/>
                <a:alphaOff val="0"/>
                <a:tint val="37000"/>
                <a:satMod val="300000"/>
              </a:schemeClr>
            </a:gs>
            <a:gs pos="100000">
              <a:schemeClr val="accent5">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lvl="0" algn="l" defTabSz="1244600">
            <a:lnSpc>
              <a:spcPct val="90000"/>
            </a:lnSpc>
            <a:spcBef>
              <a:spcPct val="0"/>
            </a:spcBef>
            <a:spcAft>
              <a:spcPct val="35000"/>
            </a:spcAft>
          </a:pPr>
          <a:r>
            <a:rPr lang="hu-HU" sz="2800" kern="1200" dirty="0" smtClean="0">
              <a:latin typeface="+mj-lt"/>
            </a:rPr>
            <a:t>C-360/90. sz. </a:t>
          </a:r>
          <a:r>
            <a:rPr lang="hu-HU" sz="2800" kern="1200" dirty="0" err="1" smtClean="0">
              <a:latin typeface="+mj-lt"/>
            </a:rPr>
            <a:t>Micheletti-ügy</a:t>
          </a:r>
          <a:endParaRPr lang="hu-HU" sz="2800" kern="1200" dirty="0"/>
        </a:p>
      </dsp:txBody>
      <dsp:txXfrm>
        <a:off x="31795" y="31795"/>
        <a:ext cx="5517013" cy="58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FC3F5-4932-4E66-A8E4-4D088AD6B82A}">
      <dsp:nvSpPr>
        <dsp:cNvPr id="0" name=""/>
        <dsp:cNvSpPr/>
      </dsp:nvSpPr>
      <dsp:spPr>
        <a:xfrm>
          <a:off x="0" y="357641"/>
          <a:ext cx="8280920" cy="4819500"/>
        </a:xfrm>
        <a:prstGeom prst="rect">
          <a:avLst/>
        </a:prstGeom>
        <a:solidFill>
          <a:schemeClr val="lt1">
            <a:alpha val="90000"/>
            <a:hueOff val="0"/>
            <a:satOff val="0"/>
            <a:lumOff val="0"/>
            <a:alphaOff val="0"/>
          </a:schemeClr>
        </a:solidFill>
        <a:ln w="9525" cap="flat" cmpd="sng" algn="ctr">
          <a:solidFill>
            <a:schemeClr val="accent5">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691" tIns="937260" rIns="642691" bIns="120904" numCol="1" spcCol="1270" anchor="t" anchorCtr="0">
          <a:noAutofit/>
        </a:bodyPr>
        <a:lstStyle/>
        <a:p>
          <a:pPr marL="171450" lvl="1" indent="-171450" algn="just" defTabSz="755650">
            <a:lnSpc>
              <a:spcPct val="90000"/>
            </a:lnSpc>
            <a:spcBef>
              <a:spcPct val="0"/>
            </a:spcBef>
            <a:spcAft>
              <a:spcPct val="15000"/>
            </a:spcAft>
            <a:buChar char="••"/>
          </a:pPr>
          <a:r>
            <a:rPr lang="hu-HU" sz="1700" kern="1200" dirty="0" smtClean="0"/>
            <a:t>Egy </a:t>
          </a:r>
          <a:r>
            <a:rPr lang="hu-HU" sz="1700" b="1" kern="1200" dirty="0" smtClean="0"/>
            <a:t>kínai házaspár</a:t>
          </a:r>
          <a:r>
            <a:rPr lang="hu-HU" sz="1700" kern="1200" dirty="0" smtClean="0"/>
            <a:t>, miután felmérte, hogy a Kínai Népköztársaság által folytatott születésszabályozási politikával a vágyuk ellentétes, elhatározták, hogy a feleség </a:t>
          </a:r>
          <a:r>
            <a:rPr lang="hu-HU" sz="1700" b="1" kern="1200" dirty="0" smtClean="0"/>
            <a:t>Észak-Írországban fog szülni</a:t>
          </a:r>
          <a:r>
            <a:rPr lang="hu-HU" sz="1700" kern="1200" dirty="0" smtClean="0"/>
            <a:t>. A gyermek ír állampolgár lett.</a:t>
          </a:r>
          <a:endParaRPr lang="hu-HU" sz="1700" kern="1200" dirty="0"/>
        </a:p>
        <a:p>
          <a:pPr marL="171450" lvl="1" indent="-171450" algn="just" defTabSz="755650">
            <a:lnSpc>
              <a:spcPct val="90000"/>
            </a:lnSpc>
            <a:spcBef>
              <a:spcPct val="0"/>
            </a:spcBef>
            <a:spcAft>
              <a:spcPct val="15000"/>
            </a:spcAft>
            <a:buChar char="••"/>
          </a:pPr>
          <a:r>
            <a:rPr lang="hu-HU" sz="1700" kern="1200" dirty="0" smtClean="0"/>
            <a:t>A szülés után </a:t>
          </a:r>
          <a:r>
            <a:rPr lang="hu-HU" sz="1700" kern="1200" dirty="0" err="1" smtClean="0"/>
            <a:t>Chen</a:t>
          </a:r>
          <a:r>
            <a:rPr lang="hu-HU" sz="1700" kern="1200" dirty="0" smtClean="0"/>
            <a:t>, a feleség </a:t>
          </a:r>
          <a:r>
            <a:rPr lang="hu-HU" sz="1700" b="1" kern="1200" dirty="0" smtClean="0"/>
            <a:t>Walesben telepedett le</a:t>
          </a:r>
          <a:r>
            <a:rPr lang="hu-HU" sz="1700" kern="1200" dirty="0" smtClean="0"/>
            <a:t>, ahol tartózkodási engedélyt kért saját maga és gyermeke számára. Kérelmüket azonban elutasították.</a:t>
          </a:r>
          <a:endParaRPr lang="hu-HU" sz="1700" kern="1200" dirty="0"/>
        </a:p>
        <a:p>
          <a:pPr marL="171450" lvl="1" indent="-171450" algn="just" defTabSz="755650">
            <a:lnSpc>
              <a:spcPct val="90000"/>
            </a:lnSpc>
            <a:spcBef>
              <a:spcPct val="0"/>
            </a:spcBef>
            <a:spcAft>
              <a:spcPct val="15000"/>
            </a:spcAft>
            <a:buChar char="••"/>
          </a:pPr>
          <a:r>
            <a:rPr lang="hu-HU" sz="1700" kern="1200" dirty="0" smtClean="0"/>
            <a:t>A fellebbviteli hatóság az elutasítás jogszerűségéről kérdezte a Bíróságot.</a:t>
          </a:r>
          <a:endParaRPr lang="hu-HU" sz="1700" kern="1200" dirty="0"/>
        </a:p>
        <a:p>
          <a:pPr marL="171450" lvl="1" indent="-171450" algn="just" defTabSz="755650">
            <a:lnSpc>
              <a:spcPct val="90000"/>
            </a:lnSpc>
            <a:spcBef>
              <a:spcPct val="0"/>
            </a:spcBef>
            <a:spcAft>
              <a:spcPct val="15000"/>
            </a:spcAft>
            <a:buChar char="••"/>
          </a:pPr>
          <a:r>
            <a:rPr lang="hu-HU" sz="1700" b="1" kern="1200" dirty="0" smtClean="0"/>
            <a:t>A Bíróság </a:t>
          </a:r>
          <a:r>
            <a:rPr lang="hu-HU" sz="1700" kern="1200" dirty="0" smtClean="0"/>
            <a:t>gyakorlatilag áthárította a felelősséget a tagállamra. Mivel az állampolgárság </a:t>
          </a:r>
          <a:r>
            <a:rPr lang="hu-HU" sz="1700" b="1" kern="1200" dirty="0" smtClean="0"/>
            <a:t>megszerzése és elvesztésére vonatkozó feltételeket a tagállamok határozzák meg</a:t>
          </a:r>
          <a:r>
            <a:rPr lang="hu-HU" sz="1700" kern="1200" dirty="0" smtClean="0"/>
            <a:t>, és a tagállam nem korlátozhatja valamely másik tagállam által nyújtott állampolgárság hatásait oly módon, hogy az a Szerződés által előírt alapvető szabadságok gyakorlásának tekintetében további feltételt határoz meg az állampolgárság elismeréséhez.</a:t>
          </a:r>
          <a:endParaRPr lang="hu-HU" sz="1700" kern="1200" dirty="0"/>
        </a:p>
        <a:p>
          <a:pPr marL="171450" lvl="1" indent="-171450" algn="just" defTabSz="755650">
            <a:lnSpc>
              <a:spcPct val="90000"/>
            </a:lnSpc>
            <a:spcBef>
              <a:spcPct val="0"/>
            </a:spcBef>
            <a:spcAft>
              <a:spcPct val="15000"/>
            </a:spcAft>
            <a:buChar char="••"/>
          </a:pPr>
          <a:r>
            <a:rPr lang="hu-HU" sz="1700" kern="1200" dirty="0" smtClean="0"/>
            <a:t>Az ügy következménye az lett, hogy </a:t>
          </a:r>
          <a:r>
            <a:rPr lang="hu-HU" sz="1700" b="1" kern="1200" dirty="0" smtClean="0"/>
            <a:t>2004-ben Írország megváltoztatta </a:t>
          </a:r>
          <a:r>
            <a:rPr lang="hu-HU" sz="1700" kern="1200" dirty="0" smtClean="0"/>
            <a:t>az állampolgársági törvényét azzal, hogy a </a:t>
          </a:r>
          <a:r>
            <a:rPr lang="hu-HU" sz="1700" b="1" kern="1200" dirty="0" err="1" smtClean="0"/>
            <a:t>ius</a:t>
          </a:r>
          <a:r>
            <a:rPr lang="hu-HU" sz="1700" b="1" kern="1200" dirty="0" smtClean="0"/>
            <a:t> </a:t>
          </a:r>
          <a:r>
            <a:rPr lang="hu-HU" sz="1700" b="1" kern="1200" dirty="0" err="1" smtClean="0"/>
            <a:t>soli</a:t>
          </a:r>
          <a:r>
            <a:rPr lang="hu-HU" sz="1700" b="1" kern="1200" dirty="0" smtClean="0"/>
            <a:t> elve kiegészült a tartózkodási idő követelményével</a:t>
          </a:r>
          <a:r>
            <a:rPr lang="hu-HU" sz="1700" kern="1200" dirty="0" smtClean="0"/>
            <a:t>.</a:t>
          </a:r>
          <a:endParaRPr lang="hu-HU" sz="1700" kern="1200" dirty="0"/>
        </a:p>
      </dsp:txBody>
      <dsp:txXfrm>
        <a:off x="0" y="357641"/>
        <a:ext cx="8280920" cy="4819500"/>
      </dsp:txXfrm>
    </dsp:sp>
    <dsp:sp modelId="{9C7DC1AB-4020-4699-BD98-F64E1657BFD5}">
      <dsp:nvSpPr>
        <dsp:cNvPr id="0" name=""/>
        <dsp:cNvSpPr/>
      </dsp:nvSpPr>
      <dsp:spPr>
        <a:xfrm>
          <a:off x="0" y="0"/>
          <a:ext cx="5580603" cy="976998"/>
        </a:xfrm>
        <a:prstGeom prst="roundRect">
          <a:avLst/>
        </a:prstGeom>
        <a:gradFill rotWithShape="0">
          <a:gsLst>
            <a:gs pos="0">
              <a:schemeClr val="accent5">
                <a:shade val="80000"/>
                <a:hueOff val="0"/>
                <a:satOff val="0"/>
                <a:lumOff val="0"/>
                <a:alphaOff val="0"/>
                <a:tint val="50000"/>
                <a:satMod val="300000"/>
              </a:schemeClr>
            </a:gs>
            <a:gs pos="35000">
              <a:schemeClr val="accent5">
                <a:shade val="80000"/>
                <a:hueOff val="0"/>
                <a:satOff val="0"/>
                <a:lumOff val="0"/>
                <a:alphaOff val="0"/>
                <a:tint val="37000"/>
                <a:satMod val="300000"/>
              </a:schemeClr>
            </a:gs>
            <a:gs pos="100000">
              <a:schemeClr val="accent5">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lvl="0" algn="l" defTabSz="1244600">
            <a:lnSpc>
              <a:spcPct val="90000"/>
            </a:lnSpc>
            <a:spcBef>
              <a:spcPct val="0"/>
            </a:spcBef>
            <a:spcAft>
              <a:spcPct val="35000"/>
            </a:spcAft>
          </a:pPr>
          <a:r>
            <a:rPr lang="hu-HU" sz="2800" kern="1200" dirty="0" smtClean="0">
              <a:latin typeface="+mj-lt"/>
            </a:rPr>
            <a:t>C-2300/02. sz. </a:t>
          </a:r>
          <a:r>
            <a:rPr lang="hu-HU" sz="2800" kern="1200" dirty="0" err="1" smtClean="0">
              <a:latin typeface="+mj-lt"/>
            </a:rPr>
            <a:t>Zhu</a:t>
          </a:r>
          <a:r>
            <a:rPr lang="hu-HU" sz="2800" kern="1200" dirty="0" smtClean="0">
              <a:latin typeface="+mj-lt"/>
            </a:rPr>
            <a:t> és </a:t>
          </a:r>
          <a:r>
            <a:rPr lang="hu-HU" sz="2800" kern="1200" dirty="0" err="1" smtClean="0">
              <a:latin typeface="+mj-lt"/>
            </a:rPr>
            <a:t>Chen-ügy</a:t>
          </a:r>
          <a:endParaRPr lang="hu-HU" sz="2800" kern="1200" dirty="0"/>
        </a:p>
      </dsp:txBody>
      <dsp:txXfrm>
        <a:off x="47693" y="47693"/>
        <a:ext cx="5485217" cy="8816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89091"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hu-HU"/>
          </a:p>
        </p:txBody>
      </p:sp>
      <p:sp>
        <p:nvSpPr>
          <p:cNvPr id="36868"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89094"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89095"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7AFDE10-B057-4073-A551-684EE9F7950A}" type="slidenum">
              <a:rPr lang="hu-HU" altLang="hu-HU"/>
              <a:pPr>
                <a:defRPr/>
              </a:pPr>
              <a:t>‹#›</a:t>
            </a:fld>
            <a:endParaRPr lang="hu-HU" altLang="hu-HU"/>
          </a:p>
        </p:txBody>
      </p:sp>
    </p:spTree>
    <p:extLst>
      <p:ext uri="{BB962C8B-B14F-4D97-AF65-F5344CB8AC3E}">
        <p14:creationId xmlns:p14="http://schemas.microsoft.com/office/powerpoint/2010/main" val="40828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7919FA1-61FC-4C2F-99AE-03A4A272CB1B}" type="slidenum">
              <a:rPr lang="hu-HU" altLang="hu-HU"/>
              <a:pPr>
                <a:defRPr/>
              </a:pPr>
              <a:t>‹#›</a:t>
            </a:fld>
            <a:endParaRPr lang="hu-HU" altLang="hu-HU"/>
          </a:p>
        </p:txBody>
      </p:sp>
    </p:spTree>
    <p:extLst>
      <p:ext uri="{BB962C8B-B14F-4D97-AF65-F5344CB8AC3E}">
        <p14:creationId xmlns:p14="http://schemas.microsoft.com/office/powerpoint/2010/main" val="202736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D066C82-E288-49C4-B5EB-21DF4620BC16}" type="slidenum">
              <a:rPr lang="hu-HU" altLang="hu-HU"/>
              <a:pPr>
                <a:defRPr/>
              </a:pPr>
              <a:t>‹#›</a:t>
            </a:fld>
            <a:endParaRPr lang="hu-HU" altLang="hu-HU"/>
          </a:p>
        </p:txBody>
      </p:sp>
    </p:spTree>
    <p:extLst>
      <p:ext uri="{BB962C8B-B14F-4D97-AF65-F5344CB8AC3E}">
        <p14:creationId xmlns:p14="http://schemas.microsoft.com/office/powerpoint/2010/main" val="397476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FC9AFC4-FA0E-4A2E-8B42-41721765A1EC}" type="slidenum">
              <a:rPr lang="hu-HU" altLang="hu-HU"/>
              <a:pPr>
                <a:defRPr/>
              </a:pPr>
              <a:t>‹#›</a:t>
            </a:fld>
            <a:endParaRPr lang="hu-HU" altLang="hu-HU"/>
          </a:p>
        </p:txBody>
      </p:sp>
    </p:spTree>
    <p:extLst>
      <p:ext uri="{BB962C8B-B14F-4D97-AF65-F5344CB8AC3E}">
        <p14:creationId xmlns:p14="http://schemas.microsoft.com/office/powerpoint/2010/main" val="29680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4F0E550-47E0-4263-94F7-3085B80921B5}" type="slidenum">
              <a:rPr lang="hu-HU" altLang="hu-HU"/>
              <a:pPr>
                <a:defRPr/>
              </a:pPr>
              <a:t>‹#›</a:t>
            </a:fld>
            <a:endParaRPr lang="hu-HU" altLang="hu-HU"/>
          </a:p>
        </p:txBody>
      </p:sp>
    </p:spTree>
    <p:extLst>
      <p:ext uri="{BB962C8B-B14F-4D97-AF65-F5344CB8AC3E}">
        <p14:creationId xmlns:p14="http://schemas.microsoft.com/office/powerpoint/2010/main" val="68186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2CA704B-509C-4FDA-BFA2-FD8E98432980}" type="slidenum">
              <a:rPr lang="hu-HU" altLang="hu-HU"/>
              <a:pPr>
                <a:defRPr/>
              </a:pPr>
              <a:t>‹#›</a:t>
            </a:fld>
            <a:endParaRPr lang="hu-HU" altLang="hu-HU"/>
          </a:p>
        </p:txBody>
      </p:sp>
    </p:spTree>
    <p:extLst>
      <p:ext uri="{BB962C8B-B14F-4D97-AF65-F5344CB8AC3E}">
        <p14:creationId xmlns:p14="http://schemas.microsoft.com/office/powerpoint/2010/main" val="58769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C3D20ED-B299-49C9-9799-4EFDD04EC89A}" type="slidenum">
              <a:rPr lang="hu-HU" altLang="hu-HU"/>
              <a:pPr>
                <a:defRPr/>
              </a:pPr>
              <a:t>‹#›</a:t>
            </a:fld>
            <a:endParaRPr lang="hu-HU" altLang="hu-HU"/>
          </a:p>
        </p:txBody>
      </p:sp>
    </p:spTree>
    <p:extLst>
      <p:ext uri="{BB962C8B-B14F-4D97-AF65-F5344CB8AC3E}">
        <p14:creationId xmlns:p14="http://schemas.microsoft.com/office/powerpoint/2010/main" val="279017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79369FEB-8D43-4585-AE1A-394F6C789883}" type="slidenum">
              <a:rPr lang="hu-HU" altLang="hu-HU"/>
              <a:pPr>
                <a:defRPr/>
              </a:pPr>
              <a:t>‹#›</a:t>
            </a:fld>
            <a:endParaRPr lang="hu-HU" altLang="hu-HU"/>
          </a:p>
        </p:txBody>
      </p:sp>
    </p:spTree>
    <p:extLst>
      <p:ext uri="{BB962C8B-B14F-4D97-AF65-F5344CB8AC3E}">
        <p14:creationId xmlns:p14="http://schemas.microsoft.com/office/powerpoint/2010/main" val="223436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938466A9-F6BB-479A-A37E-939744A90C3C}" type="slidenum">
              <a:rPr lang="hu-HU" altLang="hu-HU"/>
              <a:pPr>
                <a:defRPr/>
              </a:pPr>
              <a:t>‹#›</a:t>
            </a:fld>
            <a:endParaRPr lang="hu-HU" altLang="hu-HU"/>
          </a:p>
        </p:txBody>
      </p:sp>
    </p:spTree>
    <p:extLst>
      <p:ext uri="{BB962C8B-B14F-4D97-AF65-F5344CB8AC3E}">
        <p14:creationId xmlns:p14="http://schemas.microsoft.com/office/powerpoint/2010/main" val="254986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8F9FFFA1-5FD4-4939-90B4-629188555E30}" type="slidenum">
              <a:rPr lang="hu-HU" altLang="hu-HU"/>
              <a:pPr>
                <a:defRPr/>
              </a:pPr>
              <a:t>‹#›</a:t>
            </a:fld>
            <a:endParaRPr lang="hu-HU" altLang="hu-HU"/>
          </a:p>
        </p:txBody>
      </p:sp>
    </p:spTree>
    <p:extLst>
      <p:ext uri="{BB962C8B-B14F-4D97-AF65-F5344CB8AC3E}">
        <p14:creationId xmlns:p14="http://schemas.microsoft.com/office/powerpoint/2010/main" val="288659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6998EE0-439A-4347-9D2E-3C1C8A170639}" type="slidenum">
              <a:rPr lang="hu-HU" altLang="hu-HU"/>
              <a:pPr>
                <a:defRPr/>
              </a:pPr>
              <a:t>‹#›</a:t>
            </a:fld>
            <a:endParaRPr lang="hu-HU" altLang="hu-HU"/>
          </a:p>
        </p:txBody>
      </p:sp>
    </p:spTree>
    <p:extLst>
      <p:ext uri="{BB962C8B-B14F-4D97-AF65-F5344CB8AC3E}">
        <p14:creationId xmlns:p14="http://schemas.microsoft.com/office/powerpoint/2010/main" val="13279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DE253B2-16C0-41D3-A5F0-BC1FE46CF8B2}" type="slidenum">
              <a:rPr lang="hu-HU" altLang="hu-HU"/>
              <a:pPr>
                <a:defRPr/>
              </a:pPr>
              <a:t>‹#›</a:t>
            </a:fld>
            <a:endParaRPr lang="hu-HU" altLang="hu-HU"/>
          </a:p>
        </p:txBody>
      </p:sp>
    </p:spTree>
    <p:extLst>
      <p:ext uri="{BB962C8B-B14F-4D97-AF65-F5344CB8AC3E}">
        <p14:creationId xmlns:p14="http://schemas.microsoft.com/office/powerpoint/2010/main" val="360912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dirty="0" smtClean="0"/>
              <a:t>Mintaszöveg szerkesztése</a:t>
            </a:r>
          </a:p>
          <a:p>
            <a:pPr lvl="1"/>
            <a:r>
              <a:rPr lang="hu-HU" altLang="hu-HU" dirty="0" smtClean="0"/>
              <a:t>Második szint</a:t>
            </a:r>
          </a:p>
          <a:p>
            <a:pPr lvl="2"/>
            <a:r>
              <a:rPr lang="hu-HU" altLang="hu-HU" dirty="0" smtClean="0"/>
              <a:t>Harmadik szint</a:t>
            </a:r>
          </a:p>
          <a:p>
            <a:pPr lvl="3"/>
            <a:r>
              <a:rPr lang="hu-HU" altLang="hu-HU" dirty="0" smtClean="0"/>
              <a:t>Negyedik szint</a:t>
            </a:r>
          </a:p>
          <a:p>
            <a:pPr lvl="4"/>
            <a:r>
              <a:rPr lang="hu-HU" altLang="hu-HU" dirty="0"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4D5A0B7-BBAE-4C25-96B2-04AD5F132ADE}"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ited-europe.eu/tags/european-parliament/"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c.europa.eu/consularprotection/content/about-consular_hu"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ombudsman.europa.eu/hu/multimedia/infographics/hu/58"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ombudsman.europa.eu/en/annual/hu/113728"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ombudsman.europa.eu/en/annual/hu/113728"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uropa.eu/youth/node/58805_n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ombudsman.europa.eu/en/annual/hu/113728"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petiport.secure.europarl.europa.eu/petitions/hu/show-petition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minority-safepack.eu/"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ur-lex.europa.eu/legal-content/HU/ALL/?uri=CELEX:62008CC0135"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c.europa.eu/social/main.jsp?catId=25&amp;langId=hu"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home-affairs/sites/homeaffairs/files/00_family_reunification_synthesis_report_final_en_print_ready_0.pdf"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europa.eu/youth/node/58805_nl"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901700" y="23463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4400">
              <a:solidFill>
                <a:schemeClr val="tx2"/>
              </a:solidFill>
              <a:latin typeface="Times New Roman" pitchFamily="18" charset="0"/>
            </a:endParaRPr>
          </a:p>
        </p:txBody>
      </p:sp>
      <p:pic>
        <p:nvPicPr>
          <p:cNvPr id="5" name="Kép 1"/>
          <p:cNvPicPr>
            <a:picLocks noChangeAspect="1"/>
          </p:cNvPicPr>
          <p:nvPr/>
        </p:nvPicPr>
        <p:blipFill>
          <a:blip r:embed="rId2" cstate="print"/>
          <a:srcRect l="34082" t="8434" r="33728" b="47385"/>
          <a:stretch>
            <a:fillRect/>
          </a:stretch>
        </p:blipFill>
        <p:spPr bwMode="auto">
          <a:xfrm>
            <a:off x="7775320" y="0"/>
            <a:ext cx="1368680" cy="1307367"/>
          </a:xfrm>
          <a:prstGeom prst="ellipse">
            <a:avLst/>
          </a:prstGeom>
          <a:ln>
            <a:noFill/>
          </a:ln>
          <a:effectLst>
            <a:softEdge rad="112500"/>
          </a:effectLst>
        </p:spPr>
      </p:pic>
      <p:sp>
        <p:nvSpPr>
          <p:cNvPr id="2" name="Cím 1"/>
          <p:cNvSpPr>
            <a:spLocks noGrp="1"/>
          </p:cNvSpPr>
          <p:nvPr>
            <p:ph type="ctrTitle"/>
          </p:nvPr>
        </p:nvSpPr>
        <p:spPr>
          <a:xfrm>
            <a:off x="685800" y="2130425"/>
            <a:ext cx="7773860" cy="2018655"/>
          </a:xfrm>
        </p:spPr>
        <p:txBody>
          <a:bodyPr/>
          <a:lstStyle/>
          <a:p>
            <a:r>
              <a:rPr lang="hu-HU" b="1" dirty="0" smtClean="0"/>
              <a:t>Az uniós polgárság</a:t>
            </a:r>
            <a:endParaRPr lang="hu-HU" b="1" dirty="0"/>
          </a:p>
        </p:txBody>
      </p:sp>
      <p:sp>
        <p:nvSpPr>
          <p:cNvPr id="6" name="Téglalap 5"/>
          <p:cNvSpPr/>
          <p:nvPr/>
        </p:nvSpPr>
        <p:spPr>
          <a:xfrm>
            <a:off x="2303494" y="4005064"/>
            <a:ext cx="4572000" cy="707886"/>
          </a:xfrm>
          <a:prstGeom prst="rect">
            <a:avLst/>
          </a:prstGeom>
        </p:spPr>
        <p:txBody>
          <a:bodyPr>
            <a:spAutoFit/>
          </a:bodyPr>
          <a:lstStyle/>
          <a:p>
            <a:pPr algn="ctr"/>
            <a:r>
              <a:rPr lang="hu-HU" sz="2000" dirty="0">
                <a:latin typeface="+mj-lt"/>
              </a:rPr>
              <a:t>dr.  Mernyei Ákos</a:t>
            </a:r>
          </a:p>
          <a:p>
            <a:pPr algn="ctr"/>
            <a:r>
              <a:rPr lang="hu-HU" sz="2000" dirty="0" err="1">
                <a:latin typeface="+mj-lt"/>
              </a:rPr>
              <a:t>akos.mernyei</a:t>
            </a:r>
            <a:r>
              <a:rPr lang="hu-HU" sz="2000" dirty="0">
                <a:latin typeface="+mj-lt"/>
              </a:rPr>
              <a:t>@</a:t>
            </a:r>
            <a:r>
              <a:rPr lang="hu-HU" sz="2000" dirty="0" err="1">
                <a:latin typeface="+mj-lt"/>
              </a:rPr>
              <a:t>me.gov.hu</a:t>
            </a:r>
            <a:endParaRPr lang="hu-HU" sz="2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Az uniós polgárok jogai</a:t>
            </a:r>
            <a:endParaRPr lang="hu-HU" sz="4000" b="1" dirty="0"/>
          </a:p>
        </p:txBody>
      </p:sp>
      <p:sp>
        <p:nvSpPr>
          <p:cNvPr id="2" name="Szövegdoboz 1"/>
          <p:cNvSpPr txBox="1"/>
          <p:nvPr/>
        </p:nvSpPr>
        <p:spPr>
          <a:xfrm>
            <a:off x="899592" y="2276872"/>
            <a:ext cx="6984776" cy="3108543"/>
          </a:xfrm>
          <a:prstGeom prst="rect">
            <a:avLst/>
          </a:prstGeom>
          <a:noFill/>
        </p:spPr>
        <p:txBody>
          <a:bodyPr wrap="square" rtlCol="0">
            <a:spAutoFit/>
          </a:bodyPr>
          <a:lstStyle/>
          <a:p>
            <a:pPr marL="285750" indent="-285750">
              <a:buFont typeface="Arial" panose="020B0604020202020204" pitchFamily="34" charset="0"/>
              <a:buChar char="•"/>
            </a:pPr>
            <a:r>
              <a:rPr lang="hu-HU" sz="2800" dirty="0" smtClean="0">
                <a:latin typeface="+mj-lt"/>
              </a:rPr>
              <a:t>A szabad mozgás joga</a:t>
            </a:r>
          </a:p>
          <a:p>
            <a:pPr marL="285750" indent="-285750">
              <a:buFont typeface="Arial" panose="020B0604020202020204" pitchFamily="34" charset="0"/>
              <a:buChar char="•"/>
            </a:pPr>
            <a:r>
              <a:rPr lang="hu-HU" sz="2800" dirty="0" smtClean="0">
                <a:latin typeface="+mj-lt"/>
              </a:rPr>
              <a:t>A választójog</a:t>
            </a:r>
          </a:p>
          <a:p>
            <a:pPr marL="285750" indent="-285750">
              <a:buFont typeface="Arial" panose="020B0604020202020204" pitchFamily="34" charset="0"/>
              <a:buChar char="•"/>
            </a:pPr>
            <a:r>
              <a:rPr lang="hu-HU" sz="2800" dirty="0" smtClean="0">
                <a:latin typeface="+mj-lt"/>
              </a:rPr>
              <a:t>A diplomácia és konzuli védelemhez való jog</a:t>
            </a:r>
          </a:p>
          <a:p>
            <a:pPr marL="285750" indent="-285750">
              <a:buFont typeface="Arial" panose="020B0604020202020204" pitchFamily="34" charset="0"/>
              <a:buChar char="•"/>
            </a:pPr>
            <a:r>
              <a:rPr lang="hu-HU" sz="2800" dirty="0" smtClean="0">
                <a:latin typeface="+mj-lt"/>
              </a:rPr>
              <a:t>Az európai ombudsmani (EO) panasz joga</a:t>
            </a:r>
          </a:p>
          <a:p>
            <a:pPr marL="285750" indent="-285750">
              <a:buFont typeface="Arial" panose="020B0604020202020204" pitchFamily="34" charset="0"/>
              <a:buChar char="•"/>
            </a:pPr>
            <a:r>
              <a:rPr lang="hu-HU" sz="2800" dirty="0" smtClean="0">
                <a:latin typeface="+mj-lt"/>
              </a:rPr>
              <a:t>A petíciós jog</a:t>
            </a:r>
          </a:p>
          <a:p>
            <a:pPr marL="285750" indent="-285750">
              <a:buFont typeface="Arial" panose="020B0604020202020204" pitchFamily="34" charset="0"/>
              <a:buChar char="•"/>
            </a:pPr>
            <a:r>
              <a:rPr lang="hu-HU" sz="2800" dirty="0" smtClean="0">
                <a:latin typeface="+mj-lt"/>
              </a:rPr>
              <a:t>Az uniós polgári kezdeményezéshez való jog</a:t>
            </a:r>
            <a:endParaRPr lang="hu-HU" sz="2800" dirty="0">
              <a:latin typeface="+mj-lt"/>
            </a:endParaRPr>
          </a:p>
          <a:p>
            <a:pPr marL="285750" indent="-285750">
              <a:buFont typeface="Arial" panose="020B0604020202020204" pitchFamily="34" charset="0"/>
              <a:buChar char="•"/>
            </a:pPr>
            <a:endParaRPr lang="hu-HU" sz="2800" dirty="0">
              <a:latin typeface="+mj-lt"/>
            </a:endParaRPr>
          </a:p>
        </p:txBody>
      </p:sp>
    </p:spTree>
    <p:extLst>
      <p:ext uri="{BB962C8B-B14F-4D97-AF65-F5344CB8AC3E}">
        <p14:creationId xmlns:p14="http://schemas.microsoft.com/office/powerpoint/2010/main" val="270605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a:t>A szabad mozgás </a:t>
            </a:r>
            <a:r>
              <a:rPr lang="hu-HU" sz="4000" b="1" dirty="0" smtClean="0"/>
              <a:t>joga</a:t>
            </a:r>
            <a:br>
              <a:rPr lang="hu-HU" sz="4000" b="1" dirty="0" smtClean="0"/>
            </a:br>
            <a:r>
              <a:rPr lang="hu-HU" sz="4000" b="1" dirty="0" smtClean="0"/>
              <a:t>- Jogalap -</a:t>
            </a:r>
            <a:endParaRPr lang="hu-HU" sz="4000" b="1" dirty="0"/>
          </a:p>
        </p:txBody>
      </p:sp>
      <p:sp>
        <p:nvSpPr>
          <p:cNvPr id="2" name="Téglalap 1"/>
          <p:cNvSpPr/>
          <p:nvPr/>
        </p:nvSpPr>
        <p:spPr>
          <a:xfrm>
            <a:off x="467544" y="1772816"/>
            <a:ext cx="8208912" cy="4093428"/>
          </a:xfrm>
          <a:prstGeom prst="rect">
            <a:avLst/>
          </a:prstGeom>
        </p:spPr>
        <p:txBody>
          <a:bodyPr wrap="square">
            <a:spAutoFit/>
          </a:bodyPr>
          <a:lstStyle/>
          <a:p>
            <a:pPr algn="just"/>
            <a:r>
              <a:rPr lang="hu-HU" sz="2000" dirty="0">
                <a:latin typeface="+mj-lt"/>
              </a:rPr>
              <a:t>A személyek Unión belüli szabad mozgáshoz és tartózkodáshoz való joga képezi az uniós polgárság </a:t>
            </a:r>
            <a:r>
              <a:rPr lang="hu-HU" sz="2000" dirty="0" smtClean="0">
                <a:latin typeface="+mj-lt"/>
              </a:rPr>
              <a:t>alappillérét. Ezt </a:t>
            </a:r>
            <a:r>
              <a:rPr lang="hu-HU" sz="2000" dirty="0">
                <a:latin typeface="+mj-lt"/>
              </a:rPr>
              <a:t>a </a:t>
            </a:r>
            <a:r>
              <a:rPr lang="hu-HU" sz="2000" b="1" dirty="0">
                <a:latin typeface="+mj-lt"/>
              </a:rPr>
              <a:t>Maastrichti Szerződés </a:t>
            </a:r>
            <a:r>
              <a:rPr lang="hu-HU" sz="2000" dirty="0" smtClean="0">
                <a:latin typeface="+mj-lt"/>
              </a:rPr>
              <a:t>hozta </a:t>
            </a:r>
            <a:r>
              <a:rPr lang="hu-HU" sz="2000" dirty="0">
                <a:latin typeface="+mj-lt"/>
              </a:rPr>
              <a:t>létre 1992-ben. </a:t>
            </a:r>
            <a:endParaRPr lang="hu-HU" sz="2000" dirty="0" smtClean="0">
              <a:latin typeface="+mj-lt"/>
            </a:endParaRPr>
          </a:p>
          <a:p>
            <a:pPr algn="just"/>
            <a:r>
              <a:rPr lang="hu-HU" sz="2000" dirty="0" smtClean="0">
                <a:latin typeface="+mj-lt"/>
              </a:rPr>
              <a:t>A </a:t>
            </a:r>
            <a:r>
              <a:rPr lang="hu-HU" sz="2000" dirty="0">
                <a:latin typeface="+mj-lt"/>
              </a:rPr>
              <a:t>Schengeni Megállapodással a belső határok fokozatosan megszűnését követően elfogadásra került az Unió polgárainak és családtagjaiknak az Unió területén történő szabad mozgáshoz és tartózkodáshoz való jogáról szóló </a:t>
            </a:r>
            <a:r>
              <a:rPr lang="hu-HU" sz="2000" b="1" dirty="0">
                <a:latin typeface="+mj-lt"/>
              </a:rPr>
              <a:t>2004/38/EK irányelv</a:t>
            </a:r>
            <a:r>
              <a:rPr lang="hu-HU" sz="2000" dirty="0">
                <a:latin typeface="+mj-lt"/>
              </a:rPr>
              <a:t>. </a:t>
            </a:r>
            <a:endParaRPr lang="hu-HU" sz="2000" dirty="0" smtClean="0">
              <a:latin typeface="+mj-lt"/>
            </a:endParaRPr>
          </a:p>
          <a:p>
            <a:pPr algn="just"/>
            <a:endParaRPr lang="hu-HU" sz="2000" dirty="0" smtClean="0">
              <a:latin typeface="+mj-lt"/>
            </a:endParaRPr>
          </a:p>
          <a:p>
            <a:pPr algn="just"/>
            <a:r>
              <a:rPr lang="hu-HU" sz="2000" b="1" dirty="0" smtClean="0">
                <a:latin typeface="+mj-lt"/>
              </a:rPr>
              <a:t>További jogforrások:</a:t>
            </a:r>
            <a:endParaRPr lang="hu-HU" sz="2000" b="1" dirty="0">
              <a:latin typeface="+mj-lt"/>
            </a:endParaRP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Unióról szóló szerződés (EUSZ) 3. cikkének (2) bekezdése;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 működéséről szóló szerződés (EUMSZ) 21. cikke; </a:t>
            </a:r>
            <a:endParaRPr lang="hu-HU" sz="2000" dirty="0" smtClean="0">
              <a:latin typeface="+mj-lt"/>
            </a:endParaRPr>
          </a:p>
          <a:p>
            <a:pPr marL="342900" indent="-342900" algn="just">
              <a:buFont typeface="Arial" panose="020B0604020202020204" pitchFamily="34" charset="0"/>
              <a:buChar char="•"/>
            </a:pPr>
            <a:r>
              <a:rPr lang="hu-HU" sz="2000" dirty="0">
                <a:latin typeface="+mj-lt"/>
              </a:rPr>
              <a:t>Európai Unió működéséről szóló szerződés IV. és V. címe;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 Alapjogi Chartájának 45. cikke.</a:t>
            </a:r>
          </a:p>
        </p:txBody>
      </p:sp>
    </p:spTree>
    <p:extLst>
      <p:ext uri="{BB962C8B-B14F-4D97-AF65-F5344CB8AC3E}">
        <p14:creationId xmlns:p14="http://schemas.microsoft.com/office/powerpoint/2010/main" val="3242115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a:t>A szabad mozgás </a:t>
            </a:r>
            <a:r>
              <a:rPr lang="hu-HU" sz="4000" b="1" dirty="0" smtClean="0"/>
              <a:t>joga</a:t>
            </a:r>
            <a:endParaRPr lang="hu-HU" sz="4000" b="1" dirty="0"/>
          </a:p>
        </p:txBody>
      </p:sp>
      <p:sp>
        <p:nvSpPr>
          <p:cNvPr id="3" name="Téglalap 2"/>
          <p:cNvSpPr/>
          <p:nvPr/>
        </p:nvSpPr>
        <p:spPr>
          <a:xfrm>
            <a:off x="467544" y="1351507"/>
            <a:ext cx="8208912" cy="4708981"/>
          </a:xfrm>
          <a:prstGeom prst="rect">
            <a:avLst/>
          </a:prstGeom>
        </p:spPr>
        <p:txBody>
          <a:bodyPr wrap="square">
            <a:spAutoFit/>
          </a:bodyPr>
          <a:lstStyle/>
          <a:p>
            <a:r>
              <a:rPr lang="hu-HU" sz="2000" b="1" dirty="0">
                <a:latin typeface="+mj-lt"/>
              </a:rPr>
              <a:t>A schengeni térséggel kapcsolatos vívmányok között szerepel</a:t>
            </a:r>
            <a:r>
              <a:rPr lang="hu-HU" sz="2000" dirty="0">
                <a:latin typeface="+mj-lt"/>
              </a:rPr>
              <a:t>:</a:t>
            </a:r>
          </a:p>
          <a:p>
            <a:pPr marL="342900" indent="-342900" algn="just">
              <a:buFont typeface="Arial" panose="020B0604020202020204" pitchFamily="34" charset="0"/>
              <a:buChar char="•"/>
            </a:pPr>
            <a:r>
              <a:rPr lang="hu-HU" sz="2000" dirty="0" smtClean="0">
                <a:latin typeface="+mj-lt"/>
              </a:rPr>
              <a:t>a </a:t>
            </a:r>
            <a:r>
              <a:rPr lang="hu-HU" sz="2000" dirty="0">
                <a:latin typeface="+mj-lt"/>
              </a:rPr>
              <a:t>belső határok ellenőrzésének eltörlése minden személy esetében;</a:t>
            </a:r>
          </a:p>
          <a:p>
            <a:pPr marL="342900" indent="-342900" algn="just">
              <a:buFont typeface="Arial" panose="020B0604020202020204" pitchFamily="34" charset="0"/>
              <a:buChar char="•"/>
            </a:pPr>
            <a:r>
              <a:rPr lang="hu-HU" sz="2000" dirty="0" smtClean="0">
                <a:latin typeface="+mj-lt"/>
              </a:rPr>
              <a:t>a </a:t>
            </a:r>
            <a:r>
              <a:rPr lang="hu-HU" sz="2000" dirty="0">
                <a:latin typeface="+mj-lt"/>
              </a:rPr>
              <a:t>külső határok ellenőrzésének megerősítésére és harmonizálására irányuló intézkedések: valamennyi uniós polgár pusztán személyazonosító igazolvány vagy útlevél bemutatásával beléphet a schengeni </a:t>
            </a:r>
            <a:r>
              <a:rPr lang="hu-HU" sz="2000" dirty="0" smtClean="0">
                <a:latin typeface="+mj-lt"/>
              </a:rPr>
              <a:t>térségbe;</a:t>
            </a:r>
            <a:endParaRPr lang="hu-HU" sz="2000" dirty="0">
              <a:latin typeface="+mj-lt"/>
            </a:endParaRPr>
          </a:p>
          <a:p>
            <a:pPr marL="342900" indent="-342900" algn="just">
              <a:buFont typeface="Arial" panose="020B0604020202020204" pitchFamily="34" charset="0"/>
              <a:buChar char="•"/>
            </a:pPr>
            <a:r>
              <a:rPr lang="hu-HU" sz="2000" dirty="0" smtClean="0">
                <a:latin typeface="+mj-lt"/>
              </a:rPr>
              <a:t>közös </a:t>
            </a:r>
            <a:r>
              <a:rPr lang="hu-HU" sz="2000" dirty="0">
                <a:latin typeface="+mj-lt"/>
              </a:rPr>
              <a:t>vízumpolitika a rövid tartózkodások tekintetében: a teljes schengeni térség vonatkozásában érvényes, egységes vízumot kaphatnak a tagsággal nem rendelkező országok közös jegyzékében szereplő azon harmadik országok állampolgárai, amelyek esetében beutazóvízum </a:t>
            </a:r>
            <a:r>
              <a:rPr lang="hu-HU" sz="2000" dirty="0" smtClean="0">
                <a:latin typeface="+mj-lt"/>
              </a:rPr>
              <a:t>szükséges;</a:t>
            </a:r>
            <a:endParaRPr lang="hu-HU" sz="2000" dirty="0">
              <a:latin typeface="+mj-lt"/>
            </a:endParaRPr>
          </a:p>
          <a:p>
            <a:pPr marL="342900" indent="-342900" algn="just">
              <a:buFont typeface="Arial" panose="020B0604020202020204" pitchFamily="34" charset="0"/>
              <a:buChar char="•"/>
            </a:pPr>
            <a:r>
              <a:rPr lang="hu-HU" sz="2000" dirty="0" smtClean="0">
                <a:latin typeface="+mj-lt"/>
              </a:rPr>
              <a:t>rendőrségi </a:t>
            </a:r>
            <a:r>
              <a:rPr lang="hu-HU" sz="2000" dirty="0">
                <a:latin typeface="+mj-lt"/>
              </a:rPr>
              <a:t>és igazságügyi együttműködés: a rendőri szervek támogatják egymást a bűncselekmények felderítésében és megelőzésében, továbbá jogosultak a szökésben levő bűnözőket a szomszédos schengeni állam területére követni; gyorsabb kiadatási rendszer és a büntetőjogi ítéletek kölcsönös </a:t>
            </a:r>
            <a:r>
              <a:rPr lang="hu-HU" sz="2000" dirty="0" smtClean="0">
                <a:latin typeface="+mj-lt"/>
              </a:rPr>
              <a:t>elismerése;</a:t>
            </a:r>
            <a:endParaRPr lang="hu-HU" sz="2000" dirty="0">
              <a:latin typeface="+mj-lt"/>
            </a:endParaRPr>
          </a:p>
          <a:p>
            <a:pPr marL="342900" indent="-342900" algn="just">
              <a:buFont typeface="Arial" panose="020B0604020202020204" pitchFamily="34" charset="0"/>
              <a:buChar char="•"/>
            </a:pPr>
            <a:r>
              <a:rPr lang="hu-HU" sz="2000" dirty="0" smtClean="0">
                <a:latin typeface="+mj-lt"/>
              </a:rPr>
              <a:t>a </a:t>
            </a:r>
            <a:r>
              <a:rPr lang="hu-HU" sz="2000" dirty="0">
                <a:latin typeface="+mj-lt"/>
              </a:rPr>
              <a:t>Schengeni Információs Rendszer (SIS) létrehozása és fejlesztése</a:t>
            </a:r>
          </a:p>
        </p:txBody>
      </p:sp>
    </p:spTree>
    <p:extLst>
      <p:ext uri="{BB962C8B-B14F-4D97-AF65-F5344CB8AC3E}">
        <p14:creationId xmlns:p14="http://schemas.microsoft.com/office/powerpoint/2010/main" val="96366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a:t>A szabad mozgás </a:t>
            </a:r>
            <a:r>
              <a:rPr lang="hu-HU" sz="4000" b="1" dirty="0" smtClean="0"/>
              <a:t>joga</a:t>
            </a:r>
            <a:endParaRPr lang="hu-HU" sz="4000" b="1" dirty="0"/>
          </a:p>
        </p:txBody>
      </p:sp>
      <p:sp>
        <p:nvSpPr>
          <p:cNvPr id="2" name="Szövegdoboz 1"/>
          <p:cNvSpPr txBox="1"/>
          <p:nvPr/>
        </p:nvSpPr>
        <p:spPr>
          <a:xfrm>
            <a:off x="395536" y="1772816"/>
            <a:ext cx="8352928" cy="4401205"/>
          </a:xfrm>
          <a:prstGeom prst="rect">
            <a:avLst/>
          </a:prstGeom>
          <a:noFill/>
        </p:spPr>
        <p:txBody>
          <a:bodyPr wrap="square" rtlCol="0">
            <a:spAutoFit/>
          </a:bodyPr>
          <a:lstStyle/>
          <a:p>
            <a:pPr algn="just"/>
            <a:r>
              <a:rPr lang="hu-HU" sz="2000" dirty="0" smtClean="0">
                <a:latin typeface="+mj-lt"/>
              </a:rPr>
              <a:t>Az uniós polgárság fényében </a:t>
            </a:r>
            <a:r>
              <a:rPr lang="hu-HU" sz="2000" b="1" dirty="0" smtClean="0">
                <a:latin typeface="+mj-lt"/>
              </a:rPr>
              <a:t>a személyek szabad mozgása a természetes személyek számára biztosított azon jogot jelenti, hogy az állampolgárságtól függetlenül bármely tagállamban munkát vállalhatnak, önálló vállalkozói tevékenységet folytathatnak, beléphetnek egy másik tagállamba és ott tartózkodhatnak hosszabb vagy rövidebb ideig, és azt bármikor elhagyhatják</a:t>
            </a:r>
            <a:r>
              <a:rPr lang="hu-HU" sz="2000" dirty="0" smtClean="0">
                <a:latin typeface="+mj-lt"/>
              </a:rPr>
              <a:t>.</a:t>
            </a:r>
          </a:p>
          <a:p>
            <a:pPr marL="342900" indent="-342900" algn="just">
              <a:buFont typeface="Arial" panose="020B0604020202020204" pitchFamily="34" charset="0"/>
              <a:buChar char="•"/>
            </a:pPr>
            <a:r>
              <a:rPr lang="hu-HU" sz="2000" dirty="0" smtClean="0">
                <a:latin typeface="+mj-lt"/>
              </a:rPr>
              <a:t>Jelentős újítás, hogy </a:t>
            </a:r>
            <a:r>
              <a:rPr lang="hu-HU" sz="2000" b="1" dirty="0" smtClean="0">
                <a:latin typeface="+mj-lt"/>
              </a:rPr>
              <a:t>a három hónapot meghaladó tartózkodás esetén </a:t>
            </a:r>
            <a:r>
              <a:rPr lang="hu-HU" sz="2000" dirty="0" smtClean="0">
                <a:latin typeface="+mj-lt"/>
              </a:rPr>
              <a:t>a hatóságok nem bocsátanak ki tartózkodási engedélyt, hanem csak </a:t>
            </a:r>
            <a:r>
              <a:rPr lang="hu-HU" sz="2000" b="1" dirty="0" smtClean="0">
                <a:latin typeface="+mj-lt"/>
              </a:rPr>
              <a:t>bejelentkezési kötelezettséget </a:t>
            </a:r>
            <a:r>
              <a:rPr lang="hu-HU" sz="2000" dirty="0" smtClean="0">
                <a:latin typeface="+mj-lt"/>
              </a:rPr>
              <a:t>írnak elő. Ennek során kötelezik az uniós polgárokat arra, hogy a lakóhelyük szerinti illetékes hatóság előtt igazolják, hogy gazdasági tevékenységet folytatnak, van megfelelő anyagi fedezetük és egészségügyi biztosítással rendelkeznek.</a:t>
            </a:r>
          </a:p>
          <a:p>
            <a:pPr marL="342900" indent="-342900" algn="just">
              <a:buFont typeface="Arial" panose="020B0604020202020204" pitchFamily="34" charset="0"/>
              <a:buChar char="•"/>
            </a:pPr>
            <a:r>
              <a:rPr lang="hu-HU" sz="2000" dirty="0" smtClean="0">
                <a:latin typeface="+mj-lt"/>
              </a:rPr>
              <a:t>További újítás, hogy </a:t>
            </a:r>
            <a:r>
              <a:rPr lang="hu-HU" sz="2000" b="1" dirty="0" smtClean="0">
                <a:latin typeface="+mj-lt"/>
              </a:rPr>
              <a:t>öt év folyamatos tartózkodás után az uniós polgárok és családtagjaik huzamos tartózkodási jogot szereznek</a:t>
            </a:r>
            <a:r>
              <a:rPr lang="hu-HU" sz="2000" dirty="0" smtClean="0">
                <a:latin typeface="+mj-lt"/>
              </a:rPr>
              <a:t>.</a:t>
            </a:r>
            <a:endParaRPr lang="hu-HU" sz="2000" dirty="0">
              <a:latin typeface="+mj-lt"/>
            </a:endParaRPr>
          </a:p>
        </p:txBody>
      </p:sp>
    </p:spTree>
    <p:extLst>
      <p:ext uri="{BB962C8B-B14F-4D97-AF65-F5344CB8AC3E}">
        <p14:creationId xmlns:p14="http://schemas.microsoft.com/office/powerpoint/2010/main" val="388177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a:t>A szabad mozgás </a:t>
            </a:r>
            <a:r>
              <a:rPr lang="hu-HU" sz="4000" b="1" dirty="0" smtClean="0"/>
              <a:t>joga</a:t>
            </a:r>
            <a:endParaRPr lang="hu-HU" sz="4000" b="1" dirty="0"/>
          </a:p>
        </p:txBody>
      </p:sp>
      <p:sp>
        <p:nvSpPr>
          <p:cNvPr id="3" name="Szövegdoboz 2"/>
          <p:cNvSpPr txBox="1"/>
          <p:nvPr/>
        </p:nvSpPr>
        <p:spPr>
          <a:xfrm>
            <a:off x="467544" y="1556792"/>
            <a:ext cx="8136904" cy="5016758"/>
          </a:xfrm>
          <a:prstGeom prst="rect">
            <a:avLst/>
          </a:prstGeom>
          <a:noFill/>
        </p:spPr>
        <p:txBody>
          <a:bodyPr wrap="square" rtlCol="0">
            <a:spAutoFit/>
          </a:bodyPr>
          <a:lstStyle/>
          <a:p>
            <a:r>
              <a:rPr lang="hu-HU" sz="2000" b="1" dirty="0" smtClean="0">
                <a:latin typeface="+mj-lt"/>
              </a:rPr>
              <a:t>Szociális ellátások</a:t>
            </a:r>
          </a:p>
          <a:p>
            <a:pPr marL="342900" indent="-342900" algn="just">
              <a:buFont typeface="Arial" panose="020B0604020202020204" pitchFamily="34" charset="0"/>
              <a:buChar char="•"/>
            </a:pPr>
            <a:r>
              <a:rPr lang="hu-HU" sz="2000" b="1" dirty="0" smtClean="0">
                <a:latin typeface="+mj-lt"/>
              </a:rPr>
              <a:t>A 3 hónapnál rövidebb ideig </a:t>
            </a:r>
            <a:r>
              <a:rPr lang="hu-HU" sz="2000" dirty="0" smtClean="0">
                <a:latin typeface="+mj-lt"/>
              </a:rPr>
              <a:t>egy másik tagállamban tartózkodóknak nincs joguk semmilyen szociális ellátáshoz.</a:t>
            </a:r>
          </a:p>
          <a:p>
            <a:pPr marL="342900" indent="-342900" algn="just">
              <a:buFont typeface="Arial" panose="020B0604020202020204" pitchFamily="34" charset="0"/>
              <a:buChar char="•"/>
            </a:pPr>
            <a:r>
              <a:rPr lang="hu-HU" sz="2000" b="1" dirty="0" smtClean="0">
                <a:latin typeface="+mj-lt"/>
              </a:rPr>
              <a:t>A 3 hónapnál hosszabb ideig </a:t>
            </a:r>
            <a:r>
              <a:rPr lang="hu-HU" sz="2000" dirty="0" smtClean="0">
                <a:latin typeface="+mj-lt"/>
              </a:rPr>
              <a:t>egy másik tagállamban tartózkodó személyek, ha nem munkavállalók,  csak addig maradhatnak egy másik tagállamban, amíg elegendő anyagi fedezettel rendelkeznek és nem jelentenek indokolatlan terhet a befogadó tagállam számára.</a:t>
            </a:r>
          </a:p>
          <a:p>
            <a:pPr marL="342900" indent="-342900" algn="just">
              <a:buFont typeface="Arial" panose="020B0604020202020204" pitchFamily="34" charset="0"/>
              <a:buChar char="•"/>
            </a:pPr>
            <a:r>
              <a:rPr lang="hu-HU" sz="2000" b="1" dirty="0" smtClean="0">
                <a:latin typeface="+mj-lt"/>
              </a:rPr>
              <a:t>Öt év másik tagállambeli tartózkodás </a:t>
            </a:r>
            <a:r>
              <a:rPr lang="hu-HU" sz="2000" dirty="0" smtClean="0">
                <a:latin typeface="+mj-lt"/>
              </a:rPr>
              <a:t>után az állandó tartózkodási joggal rendelkező személyek ugyanazokra a szociális ellátásokra jogosultak, mint a fogadó tagállam állampolgárai.</a:t>
            </a:r>
          </a:p>
          <a:p>
            <a:pPr marL="342900" indent="-342900" algn="just">
              <a:buFont typeface="Arial" panose="020B0604020202020204" pitchFamily="34" charset="0"/>
              <a:buChar char="•"/>
            </a:pPr>
            <a:r>
              <a:rPr lang="hu-HU" sz="2000" dirty="0" smtClean="0">
                <a:latin typeface="+mj-lt"/>
              </a:rPr>
              <a:t>Az </a:t>
            </a:r>
            <a:r>
              <a:rPr lang="hu-HU" sz="2000" dirty="0">
                <a:latin typeface="+mj-lt"/>
              </a:rPr>
              <a:t>uniós polgárok és családtagjaik közrendészeti, közbiztonsági vagy közegészségügyi alapon </a:t>
            </a:r>
            <a:r>
              <a:rPr lang="hu-HU" sz="2000" b="1" dirty="0">
                <a:latin typeface="+mj-lt"/>
              </a:rPr>
              <a:t>kiutasíthatók a fogadó tagállamból</a:t>
            </a:r>
            <a:r>
              <a:rPr lang="hu-HU" sz="2000" dirty="0">
                <a:latin typeface="+mj-lt"/>
              </a:rPr>
              <a:t>. </a:t>
            </a:r>
            <a:r>
              <a:rPr lang="hu-HU" sz="2000" dirty="0" smtClean="0">
                <a:latin typeface="+mj-lt"/>
              </a:rPr>
              <a:t>A tagállamok garanciákat </a:t>
            </a:r>
            <a:r>
              <a:rPr lang="hu-HU" sz="2000" dirty="0">
                <a:latin typeface="+mj-lt"/>
              </a:rPr>
              <a:t>kell </a:t>
            </a:r>
            <a:r>
              <a:rPr lang="hu-HU" sz="2000" dirty="0" smtClean="0">
                <a:latin typeface="+mj-lt"/>
              </a:rPr>
              <a:t>nyújtanak </a:t>
            </a:r>
            <a:r>
              <a:rPr lang="hu-HU" sz="2000" dirty="0">
                <a:latin typeface="+mj-lt"/>
              </a:rPr>
              <a:t>annak biztosítására, hogy ne gazdasági alapon hozzanak meg ilyen döntéseket, azok megfeleljenek az arányosság elvének, és többek között az érintett egyén személyes viselkedésén alapuljanak.</a:t>
            </a:r>
          </a:p>
        </p:txBody>
      </p:sp>
    </p:spTree>
    <p:extLst>
      <p:ext uri="{BB962C8B-B14F-4D97-AF65-F5344CB8AC3E}">
        <p14:creationId xmlns:p14="http://schemas.microsoft.com/office/powerpoint/2010/main" val="317282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a:t>A szabad mozgás </a:t>
            </a:r>
            <a:r>
              <a:rPr lang="hu-HU" sz="4000" b="1" dirty="0" smtClean="0"/>
              <a:t>joga</a:t>
            </a:r>
            <a:endParaRPr lang="hu-HU" sz="4000" b="1" dirty="0"/>
          </a:p>
        </p:txBody>
      </p:sp>
      <p:sp>
        <p:nvSpPr>
          <p:cNvPr id="3" name="Szövegdoboz 2"/>
          <p:cNvSpPr txBox="1"/>
          <p:nvPr/>
        </p:nvSpPr>
        <p:spPr>
          <a:xfrm>
            <a:off x="611560" y="1844824"/>
            <a:ext cx="7776864" cy="2862322"/>
          </a:xfrm>
          <a:prstGeom prst="rect">
            <a:avLst/>
          </a:prstGeom>
          <a:noFill/>
        </p:spPr>
        <p:txBody>
          <a:bodyPr wrap="square" rtlCol="0">
            <a:spAutoFit/>
          </a:bodyPr>
          <a:lstStyle/>
          <a:p>
            <a:pPr algn="just"/>
            <a:r>
              <a:rPr lang="hu-HU" sz="2000" b="1" dirty="0">
                <a:latin typeface="+mj-lt"/>
              </a:rPr>
              <a:t>Kihívások</a:t>
            </a:r>
          </a:p>
          <a:p>
            <a:pPr marL="342900" indent="-342900" algn="just">
              <a:buFont typeface="Arial" panose="020B0604020202020204" pitchFamily="34" charset="0"/>
              <a:buChar char="•"/>
            </a:pPr>
            <a:r>
              <a:rPr lang="hu-HU" sz="2000" dirty="0" smtClean="0">
                <a:latin typeface="+mj-lt"/>
              </a:rPr>
              <a:t>A schengeni </a:t>
            </a:r>
            <a:r>
              <a:rPr lang="hu-HU" sz="2000" dirty="0">
                <a:latin typeface="+mj-lt"/>
              </a:rPr>
              <a:t>térséget </a:t>
            </a:r>
            <a:r>
              <a:rPr lang="hu-HU" sz="2000" dirty="0" smtClean="0">
                <a:latin typeface="+mj-lt"/>
              </a:rPr>
              <a:t>az </a:t>
            </a:r>
            <a:r>
              <a:rPr lang="hu-HU" sz="2000" dirty="0">
                <a:latin typeface="+mj-lt"/>
              </a:rPr>
              <a:t>Európai Unió legfőbb vívmányának </a:t>
            </a:r>
            <a:r>
              <a:rPr lang="hu-HU" sz="2000" dirty="0" smtClean="0">
                <a:latin typeface="+mj-lt"/>
              </a:rPr>
              <a:t>tartják.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2015-ben a migrációs nyomás hatására </a:t>
            </a:r>
            <a:r>
              <a:rPr lang="hu-HU" sz="2000" dirty="0">
                <a:latin typeface="+mj-lt"/>
              </a:rPr>
              <a:t>számos tagállam </a:t>
            </a:r>
            <a:r>
              <a:rPr lang="hu-HU" sz="2000" b="1" dirty="0" smtClean="0">
                <a:latin typeface="+mj-lt"/>
              </a:rPr>
              <a:t>átmenetileg </a:t>
            </a:r>
            <a:r>
              <a:rPr lang="hu-HU" sz="2000" b="1" dirty="0">
                <a:latin typeface="+mj-lt"/>
              </a:rPr>
              <a:t>visszaállította a schengeni belső határok ellenőrzését</a:t>
            </a:r>
            <a:r>
              <a:rPr lang="hu-HU" sz="2000" dirty="0">
                <a:latin typeface="+mj-lt"/>
              </a:rPr>
              <a:t>. A schengeni térség létrejötte óta először fordult elő a határellenőrzés ilyen mértékű visszaállítása. </a:t>
            </a:r>
          </a:p>
          <a:p>
            <a:pPr marL="342900" indent="-342900" algn="just">
              <a:buFont typeface="Arial" panose="020B0604020202020204" pitchFamily="34" charset="0"/>
              <a:buChar char="•"/>
            </a:pPr>
            <a:r>
              <a:rPr lang="hu-HU" sz="2000" dirty="0">
                <a:latin typeface="+mj-lt"/>
              </a:rPr>
              <a:t>A schengeni térség további nagy kihívása a </a:t>
            </a:r>
            <a:r>
              <a:rPr lang="hu-HU" sz="2000" b="1" dirty="0">
                <a:latin typeface="+mj-lt"/>
              </a:rPr>
              <a:t>terrortámadások megelőzése</a:t>
            </a:r>
            <a:r>
              <a:rPr lang="hu-HU" sz="2000" dirty="0">
                <a:latin typeface="+mj-lt"/>
              </a:rPr>
              <a:t>, tehát a térségbe belépő és azon átutazó terrorgyanús személyek feltérképezése és kiszűrése.</a:t>
            </a:r>
          </a:p>
        </p:txBody>
      </p:sp>
    </p:spTree>
    <p:extLst>
      <p:ext uri="{BB962C8B-B14F-4D97-AF65-F5344CB8AC3E}">
        <p14:creationId xmlns:p14="http://schemas.microsoft.com/office/powerpoint/2010/main" val="3003093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r>
              <a:rPr lang="hu-HU" sz="3600" b="1" dirty="0" smtClean="0"/>
              <a:t/>
            </a:r>
            <a:br>
              <a:rPr lang="hu-HU" sz="3600" b="1" dirty="0" smtClean="0"/>
            </a:br>
            <a:r>
              <a:rPr lang="hu-HU" sz="3600" b="1" dirty="0" smtClean="0"/>
              <a:t>- Jogalap -</a:t>
            </a:r>
            <a:endParaRPr lang="hu-HU" sz="3600" b="1" dirty="0"/>
          </a:p>
        </p:txBody>
      </p:sp>
      <p:sp>
        <p:nvSpPr>
          <p:cNvPr id="2" name="Szövegdoboz 1"/>
          <p:cNvSpPr txBox="1"/>
          <p:nvPr/>
        </p:nvSpPr>
        <p:spPr>
          <a:xfrm>
            <a:off x="683568" y="1772816"/>
            <a:ext cx="7776864" cy="3170099"/>
          </a:xfrm>
          <a:prstGeom prst="rect">
            <a:avLst/>
          </a:prstGeom>
          <a:noFill/>
        </p:spPr>
        <p:txBody>
          <a:bodyPr wrap="square" rtlCol="0">
            <a:spAutoFit/>
          </a:bodyPr>
          <a:lstStyle/>
          <a:p>
            <a:pPr algn="just"/>
            <a:r>
              <a:rPr lang="hu-HU" sz="2000" dirty="0" smtClean="0">
                <a:latin typeface="+mj-lt"/>
              </a:rPr>
              <a:t>Az uniós polgárokat a tartózkodás helye szerinti tagállamban </a:t>
            </a:r>
            <a:r>
              <a:rPr lang="hu-HU" sz="2000" b="1" dirty="0" smtClean="0">
                <a:latin typeface="+mj-lt"/>
              </a:rPr>
              <a:t>aktív és passzív választójog illeti meg a helyhatósági választásokon és az európai parlamenti választásokon</a:t>
            </a:r>
            <a:r>
              <a:rPr lang="hu-HU" sz="2000" dirty="0" smtClean="0">
                <a:latin typeface="+mj-lt"/>
              </a:rPr>
              <a:t>.</a:t>
            </a:r>
          </a:p>
          <a:p>
            <a:pPr algn="just"/>
            <a:endParaRPr lang="hu-HU" sz="2000" dirty="0" smtClean="0">
              <a:latin typeface="+mj-lt"/>
            </a:endParaRPr>
          </a:p>
          <a:p>
            <a:pPr algn="just"/>
            <a:r>
              <a:rPr lang="hu-HU" sz="2000" dirty="0" smtClean="0">
                <a:latin typeface="+mj-lt"/>
              </a:rPr>
              <a:t>Európai </a:t>
            </a:r>
            <a:r>
              <a:rPr lang="hu-HU" sz="2000" dirty="0">
                <a:latin typeface="+mj-lt"/>
              </a:rPr>
              <a:t>Unió működéséről szóló szerződés 20. cikkének (2) </a:t>
            </a:r>
            <a:r>
              <a:rPr lang="hu-HU" sz="2000" dirty="0" smtClean="0">
                <a:latin typeface="+mj-lt"/>
              </a:rPr>
              <a:t>bekezdés</a:t>
            </a:r>
          </a:p>
          <a:p>
            <a:pPr algn="just"/>
            <a:r>
              <a:rPr lang="hu-HU" sz="2000" dirty="0">
                <a:latin typeface="+mj-lt"/>
              </a:rPr>
              <a:t>Európai Unió működéséről szóló szerződés 22. </a:t>
            </a:r>
            <a:r>
              <a:rPr lang="hu-HU" sz="2000" dirty="0" smtClean="0">
                <a:latin typeface="+mj-lt"/>
              </a:rPr>
              <a:t>cikk</a:t>
            </a:r>
          </a:p>
          <a:p>
            <a:pPr algn="just"/>
            <a:r>
              <a:rPr lang="hu-HU" sz="2000" dirty="0">
                <a:latin typeface="+mj-lt"/>
              </a:rPr>
              <a:t>Európai Unió Alapjogi </a:t>
            </a:r>
            <a:r>
              <a:rPr lang="hu-HU" sz="2000" dirty="0" smtClean="0">
                <a:latin typeface="+mj-lt"/>
              </a:rPr>
              <a:t>Charta 39. cikk, 40. cikk, 52</a:t>
            </a:r>
            <a:r>
              <a:rPr lang="hu-HU" sz="2000" dirty="0">
                <a:latin typeface="+mj-lt"/>
              </a:rPr>
              <a:t>. cikke (2) </a:t>
            </a:r>
            <a:r>
              <a:rPr lang="hu-HU" sz="2000" dirty="0" smtClean="0">
                <a:latin typeface="+mj-lt"/>
              </a:rPr>
              <a:t>bekezdés</a:t>
            </a:r>
          </a:p>
          <a:p>
            <a:pPr algn="just"/>
            <a:endParaRPr lang="hu-HU" sz="2000" dirty="0">
              <a:latin typeface="+mj-lt"/>
            </a:endParaRPr>
          </a:p>
          <a:p>
            <a:pPr algn="just"/>
            <a:r>
              <a:rPr lang="hu-HU" sz="2000" dirty="0" smtClean="0">
                <a:latin typeface="+mj-lt"/>
              </a:rPr>
              <a:t>Ez a jog biztosítja a polgárok számára azt, hogy bekapcsolódjanak a politika-társadalmi tevékenységekbe is.</a:t>
            </a:r>
            <a:endParaRPr lang="hu-HU" sz="2000" dirty="0">
              <a:latin typeface="+mj-lt"/>
            </a:endParaRPr>
          </a:p>
        </p:txBody>
      </p:sp>
    </p:spTree>
    <p:extLst>
      <p:ext uri="{BB962C8B-B14F-4D97-AF65-F5344CB8AC3E}">
        <p14:creationId xmlns:p14="http://schemas.microsoft.com/office/powerpoint/2010/main" val="162551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endParaRPr lang="hu-HU" sz="3600" b="1" dirty="0"/>
          </a:p>
        </p:txBody>
      </p:sp>
      <p:sp>
        <p:nvSpPr>
          <p:cNvPr id="3" name="Szövegdoboz 2"/>
          <p:cNvSpPr txBox="1"/>
          <p:nvPr/>
        </p:nvSpPr>
        <p:spPr>
          <a:xfrm>
            <a:off x="467544" y="1772816"/>
            <a:ext cx="7848872" cy="3708708"/>
          </a:xfrm>
          <a:prstGeom prst="rect">
            <a:avLst/>
          </a:prstGeom>
          <a:noFill/>
        </p:spPr>
        <p:txBody>
          <a:bodyPr wrap="square" rtlCol="0">
            <a:spAutoFit/>
          </a:bodyPr>
          <a:lstStyle/>
          <a:p>
            <a:pPr algn="just">
              <a:spcAft>
                <a:spcPts val="600"/>
              </a:spcAft>
            </a:pPr>
            <a:r>
              <a:rPr lang="hu-HU" sz="2000" b="1" dirty="0" smtClean="0">
                <a:latin typeface="+mj-lt"/>
              </a:rPr>
              <a:t>Korlátozások</a:t>
            </a:r>
          </a:p>
          <a:p>
            <a:pPr marL="285750" indent="-285750" algn="just">
              <a:spcAft>
                <a:spcPts val="600"/>
              </a:spcAft>
              <a:buFont typeface="Arial" panose="020B0604020202020204" pitchFamily="34" charset="0"/>
              <a:buChar char="•"/>
            </a:pPr>
            <a:r>
              <a:rPr lang="hu-HU" sz="2000" dirty="0" smtClean="0">
                <a:latin typeface="+mj-lt"/>
              </a:rPr>
              <a:t>Kizárja hatásköre alól a nemzeti és regionális választásokat, a népszavazásokat és a népi kezdeményezéseket</a:t>
            </a:r>
          </a:p>
          <a:p>
            <a:pPr marL="285750" indent="-285750" algn="just">
              <a:spcAft>
                <a:spcPts val="600"/>
              </a:spcAft>
              <a:buFont typeface="Arial" panose="020B0604020202020204" pitchFamily="34" charset="0"/>
              <a:buChar char="•"/>
            </a:pPr>
            <a:r>
              <a:rPr lang="hu-HU" sz="2000" dirty="0" smtClean="0">
                <a:latin typeface="+mj-lt"/>
              </a:rPr>
              <a:t>Nem egészítik ki a választójog gyakorlásának tényleges gyakorlásához szükséges politikai szabadságjogok (pl. pártba való belépést több állam is korlátozza állampolgársági alapon)</a:t>
            </a:r>
          </a:p>
          <a:p>
            <a:pPr marL="285750" indent="-285750" algn="just">
              <a:spcAft>
                <a:spcPts val="600"/>
              </a:spcAft>
              <a:buFont typeface="Arial" panose="020B0604020202020204" pitchFamily="34" charset="0"/>
              <a:buChar char="•"/>
            </a:pPr>
            <a:r>
              <a:rPr lang="hu-HU" sz="2000" dirty="0" smtClean="0">
                <a:latin typeface="+mj-lt"/>
              </a:rPr>
              <a:t>Eltéréseket enged a jog biztosítása alól azoknak a tagállamoknak, ahol nem a honos, de a lakóhellyel rendelkező uniós polgárok aránya meghaladja a választójogi korhatárt elért összes uniós polgár 20%-át (Ez csak Luxemburgban áll fenn, ahol a választójoggal rendelkező összes polgár kb. 43%-a nem honos).</a:t>
            </a:r>
            <a:endParaRPr lang="hu-HU" sz="2000" dirty="0">
              <a:latin typeface="+mj-lt"/>
            </a:endParaRPr>
          </a:p>
        </p:txBody>
      </p:sp>
    </p:spTree>
    <p:extLst>
      <p:ext uri="{BB962C8B-B14F-4D97-AF65-F5344CB8AC3E}">
        <p14:creationId xmlns:p14="http://schemas.microsoft.com/office/powerpoint/2010/main" val="3545973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endParaRPr lang="hu-HU" sz="3600" b="1" dirty="0"/>
          </a:p>
        </p:txBody>
      </p:sp>
      <p:sp>
        <p:nvSpPr>
          <p:cNvPr id="3" name="Szövegdoboz 2"/>
          <p:cNvSpPr txBox="1"/>
          <p:nvPr/>
        </p:nvSpPr>
        <p:spPr>
          <a:xfrm>
            <a:off x="251520" y="1484784"/>
            <a:ext cx="8568952" cy="4708981"/>
          </a:xfrm>
          <a:prstGeom prst="rect">
            <a:avLst/>
          </a:prstGeom>
          <a:noFill/>
        </p:spPr>
        <p:txBody>
          <a:bodyPr wrap="square" rtlCol="0">
            <a:spAutoFit/>
          </a:bodyPr>
          <a:lstStyle/>
          <a:p>
            <a:pPr algn="just">
              <a:spcAft>
                <a:spcPts val="600"/>
              </a:spcAft>
            </a:pPr>
            <a:r>
              <a:rPr lang="hu-HU" sz="2000" b="1" dirty="0" smtClean="0">
                <a:latin typeface="+mj-lt"/>
              </a:rPr>
              <a:t>Aktív és passzív választójog a helyhatósági választásokon a tartózkodás helye szerinti tagállamban</a:t>
            </a:r>
          </a:p>
          <a:p>
            <a:pPr algn="just">
              <a:spcAft>
                <a:spcPts val="600"/>
              </a:spcAft>
            </a:pPr>
            <a:r>
              <a:rPr lang="hu-HU" sz="2000" dirty="0">
                <a:latin typeface="+mj-lt"/>
              </a:rPr>
              <a:t>Az állampolgárságuktól eltérő tagállamban lakóhellyel rendelkező uniós polgárok joggyakorlásának feltételeit az aktív és passzív választójogának a helyhatósági választásokon történő gyakorlására vonatkozó részletes szabályok megállapításáról szóló 94/80/EK irányelv határozza meg.</a:t>
            </a:r>
          </a:p>
          <a:p>
            <a:pPr algn="just">
              <a:spcAft>
                <a:spcPts val="600"/>
              </a:spcAft>
            </a:pPr>
            <a:endParaRPr lang="hu-HU" sz="2000" dirty="0">
              <a:latin typeface="+mj-lt"/>
            </a:endParaRPr>
          </a:p>
          <a:p>
            <a:pPr algn="just">
              <a:spcAft>
                <a:spcPts val="600"/>
              </a:spcAft>
            </a:pPr>
            <a:r>
              <a:rPr lang="hu-HU" sz="2000" b="1" dirty="0" smtClean="0">
                <a:latin typeface="+mj-lt"/>
              </a:rPr>
              <a:t>A helyhatósági választások </a:t>
            </a:r>
            <a:r>
              <a:rPr lang="hu-HU" sz="2000" dirty="0" smtClean="0">
                <a:latin typeface="+mj-lt"/>
              </a:rPr>
              <a:t>az irányelv alapján arra irányulnak, hogy az alapszintű helyhatósági egység vezetőjét, végrehajtó szervének tagjait meghatározzák, ez Magyarország esetében a települési és területi önkormányzatot jelenti.</a:t>
            </a:r>
          </a:p>
          <a:p>
            <a:pPr algn="just">
              <a:spcAft>
                <a:spcPts val="600"/>
              </a:spcAft>
            </a:pPr>
            <a:r>
              <a:rPr lang="hu-HU" sz="2000" dirty="0" smtClean="0">
                <a:latin typeface="+mj-lt"/>
              </a:rPr>
              <a:t>Legfontosabb alapelv, hogy a választó maga dönt, hogy részt vesz-e a tartózkodási helye szerinti helyhatósági választáson vagy nem. Ehhez azonban kérni kell a tartózkodási hely szerinti választói névjegyzékbe való felvételt.</a:t>
            </a:r>
            <a:endParaRPr lang="hu-HU" sz="2000" dirty="0">
              <a:latin typeface="+mj-lt"/>
            </a:endParaRPr>
          </a:p>
        </p:txBody>
      </p:sp>
    </p:spTree>
    <p:extLst>
      <p:ext uri="{BB962C8B-B14F-4D97-AF65-F5344CB8AC3E}">
        <p14:creationId xmlns:p14="http://schemas.microsoft.com/office/powerpoint/2010/main" val="2457034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endParaRPr lang="hu-HU" sz="3600" b="1" dirty="0"/>
          </a:p>
        </p:txBody>
      </p:sp>
      <p:sp>
        <p:nvSpPr>
          <p:cNvPr id="2" name="Szövegdoboz 1"/>
          <p:cNvSpPr txBox="1"/>
          <p:nvPr/>
        </p:nvSpPr>
        <p:spPr>
          <a:xfrm>
            <a:off x="539552" y="1772816"/>
            <a:ext cx="7992888" cy="3785652"/>
          </a:xfrm>
          <a:prstGeom prst="rect">
            <a:avLst/>
          </a:prstGeom>
          <a:noFill/>
        </p:spPr>
        <p:txBody>
          <a:bodyPr wrap="square" rtlCol="0">
            <a:spAutoFit/>
          </a:bodyPr>
          <a:lstStyle/>
          <a:p>
            <a:pPr algn="just"/>
            <a:r>
              <a:rPr lang="hu-HU" sz="2000" b="1" dirty="0" smtClean="0">
                <a:latin typeface="+mj-lt"/>
              </a:rPr>
              <a:t>Az európai parlamenti választásokra vonatkozó irányelvvel szemben</a:t>
            </a:r>
            <a:r>
              <a:rPr lang="hu-HU" sz="2000" dirty="0" smtClean="0">
                <a:latin typeface="+mj-lt"/>
              </a:rPr>
              <a:t>, az </a:t>
            </a:r>
            <a:r>
              <a:rPr lang="hu-HU" sz="2000" dirty="0">
                <a:latin typeface="+mj-lt"/>
              </a:rPr>
              <a:t>94/80/EK irányelv</a:t>
            </a:r>
            <a:r>
              <a:rPr lang="hu-HU" sz="2000" dirty="0" smtClean="0">
                <a:latin typeface="+mj-lt"/>
              </a:rPr>
              <a:t> a kettős szavazat elvét alkalmazza, vagyis az uniós polgár a lakóhelye és a származási helyes szerinti tagállamban is részt vehet a választásokon. Ennek a rendelkezésnek az indoka, hogy két jogilag és politikailag különálló szerv megválasztásáról van szó, vagyis a polgárnak érdekében állhat mindkét helyen beleszólni az ügyek intézésébe.</a:t>
            </a:r>
          </a:p>
          <a:p>
            <a:pPr algn="just"/>
            <a:endParaRPr lang="hu-HU" sz="2000" dirty="0">
              <a:latin typeface="+mj-lt"/>
            </a:endParaRPr>
          </a:p>
          <a:p>
            <a:pPr algn="just"/>
            <a:r>
              <a:rPr lang="hu-HU" sz="2000" b="1" dirty="0" smtClean="0">
                <a:latin typeface="+mj-lt"/>
              </a:rPr>
              <a:t>A választójog gyakorlásának három feltétele:</a:t>
            </a:r>
          </a:p>
          <a:p>
            <a:pPr marL="342900" indent="-342900" algn="just">
              <a:buFont typeface="Arial" panose="020B0604020202020204" pitchFamily="34" charset="0"/>
              <a:buChar char="•"/>
            </a:pPr>
            <a:r>
              <a:rPr lang="hu-HU" sz="2000" dirty="0">
                <a:latin typeface="+mj-lt"/>
              </a:rPr>
              <a:t>a</a:t>
            </a:r>
            <a:r>
              <a:rPr lang="hu-HU" sz="2000" dirty="0" smtClean="0">
                <a:latin typeface="+mj-lt"/>
              </a:rPr>
              <a:t> személynek uniós polgárnak kell lennie,</a:t>
            </a:r>
          </a:p>
          <a:p>
            <a:pPr marL="342900" indent="-342900" algn="just">
              <a:buFont typeface="Arial" panose="020B0604020202020204" pitchFamily="34" charset="0"/>
              <a:buChar char="•"/>
            </a:pPr>
            <a:r>
              <a:rPr lang="hu-HU" sz="2000" dirty="0">
                <a:latin typeface="+mj-lt"/>
              </a:rPr>
              <a:t>o</a:t>
            </a:r>
            <a:r>
              <a:rPr lang="hu-HU" sz="2000" dirty="0" smtClean="0">
                <a:latin typeface="+mj-lt"/>
              </a:rPr>
              <a:t>lyan tagállamban kell rendelkezzen lakóhellyel, amely nem sajátja,</a:t>
            </a:r>
          </a:p>
          <a:p>
            <a:pPr marL="342900" indent="-342900" algn="just">
              <a:buFont typeface="Arial" panose="020B0604020202020204" pitchFamily="34" charset="0"/>
              <a:buChar char="•"/>
            </a:pPr>
            <a:r>
              <a:rPr lang="hu-HU" sz="2000" dirty="0">
                <a:latin typeface="+mj-lt"/>
              </a:rPr>
              <a:t>t</a:t>
            </a:r>
            <a:r>
              <a:rPr lang="hu-HU" sz="2000" dirty="0" smtClean="0">
                <a:latin typeface="+mj-lt"/>
              </a:rPr>
              <a:t>eljesítenie kell mindazokat a feltételeket, amelyeket az adott állam joga saját állampolgárai számára előír.</a:t>
            </a:r>
            <a:endParaRPr lang="hu-HU" sz="2000" dirty="0">
              <a:latin typeface="+mj-lt"/>
            </a:endParaRPr>
          </a:p>
        </p:txBody>
      </p:sp>
    </p:spTree>
    <p:extLst>
      <p:ext uri="{BB962C8B-B14F-4D97-AF65-F5344CB8AC3E}">
        <p14:creationId xmlns:p14="http://schemas.microsoft.com/office/powerpoint/2010/main" val="2976453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Az uniós polgárság alapjai és fogalma</a:t>
            </a:r>
            <a:endParaRPr lang="hu-HU" sz="4000" b="1" dirty="0"/>
          </a:p>
        </p:txBody>
      </p:sp>
      <p:sp>
        <p:nvSpPr>
          <p:cNvPr id="2" name="Szövegdoboz 1"/>
          <p:cNvSpPr txBox="1"/>
          <p:nvPr/>
        </p:nvSpPr>
        <p:spPr>
          <a:xfrm>
            <a:off x="611560" y="1700808"/>
            <a:ext cx="7920880" cy="3785652"/>
          </a:xfrm>
          <a:prstGeom prst="rect">
            <a:avLst/>
          </a:prstGeom>
          <a:noFill/>
        </p:spPr>
        <p:txBody>
          <a:bodyPr wrap="square" rtlCol="0">
            <a:spAutoFit/>
          </a:bodyPr>
          <a:lstStyle/>
          <a:p>
            <a:pPr algn="just"/>
            <a:r>
              <a:rPr lang="hu-HU" sz="2000" dirty="0">
                <a:latin typeface="+mj-lt"/>
              </a:rPr>
              <a:t>A polgárok </a:t>
            </a:r>
            <a:r>
              <a:rPr lang="hu-HU" sz="2000" dirty="0" smtClean="0">
                <a:latin typeface="+mj-lt"/>
              </a:rPr>
              <a:t>jogait </a:t>
            </a:r>
            <a:r>
              <a:rPr lang="hu-HU" sz="2000" dirty="0">
                <a:latin typeface="+mj-lt"/>
              </a:rPr>
              <a:t>és uniós polgárság </a:t>
            </a:r>
            <a:r>
              <a:rPr lang="hu-HU" sz="2000" dirty="0" smtClean="0">
                <a:latin typeface="+mj-lt"/>
              </a:rPr>
              <a:t>fogalma mérföldkőnek számított, melyet </a:t>
            </a:r>
            <a:r>
              <a:rPr lang="hu-HU" sz="2000" dirty="0">
                <a:latin typeface="+mj-lt"/>
              </a:rPr>
              <a:t>az Európai Unió Alapjogi Chartája (a Charta), az Európai Unió működéséről szóló szerződés (EUMSZ) és az Európai Unióról szóló szerződés (EUSZ) 9. cikke rögzíti</a:t>
            </a:r>
            <a:r>
              <a:rPr lang="hu-HU" sz="2000" dirty="0" smtClean="0">
                <a:latin typeface="+mj-lt"/>
              </a:rPr>
              <a:t>. </a:t>
            </a:r>
          </a:p>
          <a:p>
            <a:pPr algn="just"/>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EUSZ </a:t>
            </a:r>
            <a:r>
              <a:rPr lang="hu-HU" sz="2000" dirty="0">
                <a:latin typeface="+mj-lt"/>
              </a:rPr>
              <a:t>2., 3., 7. és 9–12. </a:t>
            </a:r>
            <a:r>
              <a:rPr lang="hu-HU" sz="2000" dirty="0" smtClean="0">
                <a:latin typeface="+mj-lt"/>
              </a:rPr>
              <a:t>cikk</a:t>
            </a:r>
          </a:p>
          <a:p>
            <a:pPr marL="342900" indent="-342900" algn="just">
              <a:buFont typeface="Arial" panose="020B0604020202020204" pitchFamily="34" charset="0"/>
              <a:buChar char="•"/>
            </a:pPr>
            <a:r>
              <a:rPr lang="hu-HU" sz="2000" dirty="0" smtClean="0">
                <a:latin typeface="+mj-lt"/>
              </a:rPr>
              <a:t>EUMSZ </a:t>
            </a:r>
            <a:r>
              <a:rPr lang="hu-HU" sz="2000" dirty="0">
                <a:latin typeface="+mj-lt"/>
              </a:rPr>
              <a:t>18–25. </a:t>
            </a:r>
            <a:r>
              <a:rPr lang="hu-HU" sz="2000" dirty="0" smtClean="0">
                <a:latin typeface="+mj-lt"/>
              </a:rPr>
              <a:t>cikk </a:t>
            </a:r>
          </a:p>
          <a:p>
            <a:pPr marL="342900" indent="-342900" algn="just">
              <a:buFont typeface="Arial" panose="020B0604020202020204" pitchFamily="34" charset="0"/>
              <a:buChar char="•"/>
            </a:pPr>
            <a:r>
              <a:rPr lang="hu-HU" sz="2000" dirty="0" smtClean="0">
                <a:latin typeface="+mj-lt"/>
              </a:rPr>
              <a:t>Charta </a:t>
            </a:r>
            <a:r>
              <a:rPr lang="hu-HU" sz="2000" dirty="0">
                <a:latin typeface="+mj-lt"/>
              </a:rPr>
              <a:t>39–46. </a:t>
            </a:r>
            <a:r>
              <a:rPr lang="hu-HU" sz="2000" dirty="0" smtClean="0">
                <a:latin typeface="+mj-lt"/>
              </a:rPr>
              <a:t>cikk</a:t>
            </a:r>
          </a:p>
          <a:p>
            <a:pPr marL="342900" indent="-342900" algn="just">
              <a:buFont typeface="Arial" panose="020B0604020202020204" pitchFamily="34" charset="0"/>
              <a:buChar char="•"/>
            </a:pP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Az unió polgárait politikai jogokkal ruházza fel, illetve biztosítja, hogy az ugyanolyan helyzetben levő személyek </a:t>
            </a:r>
            <a:r>
              <a:rPr lang="hu-HU" sz="2000" b="1" dirty="0" smtClean="0">
                <a:latin typeface="+mj-lt"/>
              </a:rPr>
              <a:t>állampolgárságtól függetlenül </a:t>
            </a:r>
            <a:r>
              <a:rPr lang="hu-HU" sz="2000" dirty="0" smtClean="0">
                <a:latin typeface="+mj-lt"/>
              </a:rPr>
              <a:t>ugyanolyan jogi bánásmódban részesülnek.</a:t>
            </a:r>
          </a:p>
        </p:txBody>
      </p:sp>
    </p:spTree>
    <p:extLst>
      <p:ext uri="{BB962C8B-B14F-4D97-AF65-F5344CB8AC3E}">
        <p14:creationId xmlns:p14="http://schemas.microsoft.com/office/powerpoint/2010/main" val="2676246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r>
              <a:rPr lang="hu-HU" sz="3600" b="1" dirty="0" smtClean="0"/>
              <a:t/>
            </a:r>
            <a:br>
              <a:rPr lang="hu-HU" sz="3600" b="1" dirty="0" smtClean="0"/>
            </a:br>
            <a:endParaRPr lang="hu-HU" sz="3600" b="1" dirty="0"/>
          </a:p>
        </p:txBody>
      </p:sp>
      <p:sp>
        <p:nvSpPr>
          <p:cNvPr id="3" name="Szövegdoboz 2"/>
          <p:cNvSpPr txBox="1"/>
          <p:nvPr/>
        </p:nvSpPr>
        <p:spPr>
          <a:xfrm>
            <a:off x="179512" y="1340768"/>
            <a:ext cx="4110071" cy="5940088"/>
          </a:xfrm>
          <a:prstGeom prst="rect">
            <a:avLst/>
          </a:prstGeom>
          <a:noFill/>
        </p:spPr>
        <p:txBody>
          <a:bodyPr wrap="square" rtlCol="0">
            <a:spAutoFit/>
          </a:bodyPr>
          <a:lstStyle/>
          <a:p>
            <a:pPr algn="just"/>
            <a:r>
              <a:rPr lang="hu-HU" sz="2000" dirty="0" smtClean="0">
                <a:latin typeface="+mj-lt"/>
              </a:rPr>
              <a:t>A fogadó tagállam a saját állampolgárai számára összeférhetetlenségi szabályokat alkalmazhat, amely az uniós polgárokra is vonatkoznak, továbbá a tagállamok minimális tartózkodási engedélyt írhatnak elő az aktív és passzív választójog gyakorlásához állampolgáraik számra, amely vonatkozik az uniós polgárokra is.</a:t>
            </a:r>
          </a:p>
          <a:p>
            <a:pPr algn="just"/>
            <a:endParaRPr lang="hu-HU" sz="2000" dirty="0">
              <a:latin typeface="+mj-lt"/>
            </a:endParaRPr>
          </a:p>
          <a:p>
            <a:pPr algn="just"/>
            <a:r>
              <a:rPr lang="hu-HU" sz="2000" dirty="0" smtClean="0">
                <a:latin typeface="+mj-lt"/>
              </a:rPr>
              <a:t>A lakóhely szerinti tagállam csak az alábbi dokumentumokat kérheti:</a:t>
            </a:r>
          </a:p>
          <a:p>
            <a:pPr marL="285750" indent="-285750" algn="just">
              <a:buFont typeface="Arial" panose="020B0604020202020204" pitchFamily="34" charset="0"/>
              <a:buChar char="•"/>
            </a:pPr>
            <a:r>
              <a:rPr lang="hu-HU" sz="2000" dirty="0" smtClean="0">
                <a:latin typeface="+mj-lt"/>
              </a:rPr>
              <a:t>Személyazonosító okmány bemutatását</a:t>
            </a:r>
          </a:p>
          <a:p>
            <a:pPr marL="285750" indent="-285750" algn="just">
              <a:buFont typeface="Arial" panose="020B0604020202020204" pitchFamily="34" charset="0"/>
              <a:buChar char="•"/>
            </a:pPr>
            <a:r>
              <a:rPr lang="hu-HU" sz="2000" dirty="0" smtClean="0">
                <a:latin typeface="+mj-lt"/>
              </a:rPr>
              <a:t>Állampolgárságát és a fogadó tagállambeli lakhelyét tartalmazó nyilatkozatot.</a:t>
            </a:r>
          </a:p>
          <a:p>
            <a:pPr marL="285750" indent="-285750" algn="just">
              <a:buFont typeface="Arial" panose="020B0604020202020204" pitchFamily="34" charset="0"/>
              <a:buChar char="•"/>
            </a:pPr>
            <a:endParaRPr lang="hu-HU" sz="2000" dirty="0">
              <a:latin typeface="+mj-lt"/>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172" y="2236510"/>
            <a:ext cx="4418595" cy="2488634"/>
          </a:xfrm>
          <a:prstGeom prst="rect">
            <a:avLst/>
          </a:prstGeom>
        </p:spPr>
      </p:pic>
      <p:sp>
        <p:nvSpPr>
          <p:cNvPr id="6" name="Szövegdoboz 5"/>
          <p:cNvSpPr txBox="1"/>
          <p:nvPr/>
        </p:nvSpPr>
        <p:spPr>
          <a:xfrm>
            <a:off x="4588172" y="4725144"/>
            <a:ext cx="3461204" cy="230832"/>
          </a:xfrm>
          <a:prstGeom prst="rect">
            <a:avLst/>
          </a:prstGeom>
          <a:noFill/>
        </p:spPr>
        <p:txBody>
          <a:bodyPr wrap="none" rtlCol="0">
            <a:spAutoFit/>
          </a:bodyPr>
          <a:lstStyle/>
          <a:p>
            <a:r>
              <a:rPr lang="hu-HU" sz="900" dirty="0" smtClean="0"/>
              <a:t>Forrás: </a:t>
            </a:r>
            <a:r>
              <a:rPr lang="hu-HU" sz="900" dirty="0">
                <a:hlinkClick r:id="rId3"/>
              </a:rPr>
              <a:t>https://www.united-europe.eu/tags/european-parliament/</a:t>
            </a:r>
            <a:endParaRPr lang="hu-HU" sz="900" dirty="0"/>
          </a:p>
        </p:txBody>
      </p:sp>
    </p:spTree>
    <p:extLst>
      <p:ext uri="{BB962C8B-B14F-4D97-AF65-F5344CB8AC3E}">
        <p14:creationId xmlns:p14="http://schemas.microsoft.com/office/powerpoint/2010/main" val="1146378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endParaRPr lang="hu-HU" sz="3600" b="1" dirty="0"/>
          </a:p>
        </p:txBody>
      </p:sp>
      <p:sp>
        <p:nvSpPr>
          <p:cNvPr id="2" name="Téglalap 1"/>
          <p:cNvSpPr/>
          <p:nvPr/>
        </p:nvSpPr>
        <p:spPr>
          <a:xfrm>
            <a:off x="395536" y="1412776"/>
            <a:ext cx="8640960" cy="4939814"/>
          </a:xfrm>
          <a:prstGeom prst="rect">
            <a:avLst/>
          </a:prstGeom>
        </p:spPr>
        <p:txBody>
          <a:bodyPr wrap="square">
            <a:spAutoFit/>
          </a:bodyPr>
          <a:lstStyle/>
          <a:p>
            <a:pPr algn="just">
              <a:spcAft>
                <a:spcPts val="600"/>
              </a:spcAft>
            </a:pPr>
            <a:r>
              <a:rPr lang="hu-HU" sz="2000" b="1" dirty="0">
                <a:latin typeface="+mj-lt"/>
              </a:rPr>
              <a:t>Aktív és passzív választójog </a:t>
            </a:r>
            <a:r>
              <a:rPr lang="hu-HU" sz="2000" b="1" dirty="0" smtClean="0">
                <a:latin typeface="+mj-lt"/>
              </a:rPr>
              <a:t>az európai parlamenti választásokon </a:t>
            </a:r>
            <a:r>
              <a:rPr lang="hu-HU" sz="2000" b="1" dirty="0">
                <a:latin typeface="+mj-lt"/>
              </a:rPr>
              <a:t>a tartózkodás helye szerinti </a:t>
            </a:r>
            <a:r>
              <a:rPr lang="hu-HU" sz="2000" b="1" dirty="0" smtClean="0">
                <a:latin typeface="+mj-lt"/>
              </a:rPr>
              <a:t>tagállamban</a:t>
            </a:r>
          </a:p>
          <a:p>
            <a:pPr algn="just">
              <a:spcAft>
                <a:spcPts val="600"/>
              </a:spcAft>
            </a:pPr>
            <a:r>
              <a:rPr lang="hu-HU" sz="2000" dirty="0" smtClean="0">
                <a:latin typeface="+mj-lt"/>
              </a:rPr>
              <a:t>Az Európai Parlament tagjait 1979 óta közvetlenül, de továbbra is a tagállamonként eltérő eljárási szabályokkal választják meg.</a:t>
            </a:r>
          </a:p>
          <a:p>
            <a:pPr algn="just">
              <a:spcAft>
                <a:spcPts val="600"/>
              </a:spcAft>
            </a:pPr>
            <a:r>
              <a:rPr lang="hu-HU" sz="2000" dirty="0" smtClean="0">
                <a:latin typeface="+mj-lt"/>
              </a:rPr>
              <a:t>Az uniós polgároknak joguk van ahhoz, hogy maguk válasszák meg azt a tagállamot, ahol részt akarnak venni az európai választásokon, azonban a választópolgár csak egy uniós tagállamban élhet a választójogával.</a:t>
            </a:r>
          </a:p>
          <a:p>
            <a:pPr algn="just">
              <a:spcAft>
                <a:spcPts val="600"/>
              </a:spcAft>
            </a:pPr>
            <a:endParaRPr lang="hu-HU" sz="2000" dirty="0" smtClean="0">
              <a:latin typeface="+mj-lt"/>
            </a:endParaRPr>
          </a:p>
          <a:p>
            <a:pPr algn="just">
              <a:spcAft>
                <a:spcPts val="600"/>
              </a:spcAft>
            </a:pPr>
            <a:r>
              <a:rPr lang="hu-HU" sz="2000" dirty="0" smtClean="0">
                <a:latin typeface="+mj-lt"/>
              </a:rPr>
              <a:t>A választójog gyakorlásának három feltétele ugyanaz, mint a </a:t>
            </a:r>
            <a:r>
              <a:rPr lang="hu-HU" sz="2000" b="1" dirty="0">
                <a:latin typeface="+mj-lt"/>
              </a:rPr>
              <a:t>helyhatósági </a:t>
            </a:r>
            <a:r>
              <a:rPr lang="hu-HU" sz="2000" b="1" dirty="0" smtClean="0">
                <a:latin typeface="+mj-lt"/>
              </a:rPr>
              <a:t>választásokat rendező irányelvben szabályozottak.</a:t>
            </a:r>
          </a:p>
          <a:p>
            <a:pPr algn="just">
              <a:spcAft>
                <a:spcPts val="600"/>
              </a:spcAft>
            </a:pPr>
            <a:r>
              <a:rPr lang="hu-HU" sz="2000" b="1" dirty="0" smtClean="0">
                <a:latin typeface="+mj-lt"/>
              </a:rPr>
              <a:t>A nem honos választópolgár akkor gyakorolhatja választójogát, ha erre irányuló akaratát kifejezte, vagyis kérte a felvételét a választói névjegyzékbe.</a:t>
            </a:r>
          </a:p>
          <a:p>
            <a:pPr algn="just">
              <a:spcAft>
                <a:spcPts val="600"/>
              </a:spcAft>
            </a:pPr>
            <a:endParaRPr lang="hu-HU" sz="2000" dirty="0">
              <a:latin typeface="+mj-lt"/>
            </a:endParaRPr>
          </a:p>
          <a:p>
            <a:pPr algn="just">
              <a:spcAft>
                <a:spcPts val="600"/>
              </a:spcAft>
            </a:pPr>
            <a:endParaRPr lang="hu-HU" sz="2000" dirty="0">
              <a:latin typeface="+mj-lt"/>
            </a:endParaRPr>
          </a:p>
        </p:txBody>
      </p:sp>
    </p:spTree>
    <p:extLst>
      <p:ext uri="{BB962C8B-B14F-4D97-AF65-F5344CB8AC3E}">
        <p14:creationId xmlns:p14="http://schemas.microsoft.com/office/powerpoint/2010/main" val="2048465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választójog</a:t>
            </a:r>
            <a:endParaRPr lang="hu-HU" sz="3600" b="1" dirty="0"/>
          </a:p>
        </p:txBody>
      </p:sp>
      <p:sp>
        <p:nvSpPr>
          <p:cNvPr id="2" name="Téglalap 1"/>
          <p:cNvSpPr/>
          <p:nvPr/>
        </p:nvSpPr>
        <p:spPr>
          <a:xfrm>
            <a:off x="406758" y="1556792"/>
            <a:ext cx="8640960" cy="2477601"/>
          </a:xfrm>
          <a:prstGeom prst="rect">
            <a:avLst/>
          </a:prstGeom>
        </p:spPr>
        <p:txBody>
          <a:bodyPr wrap="square">
            <a:spAutoFit/>
          </a:bodyPr>
          <a:lstStyle/>
          <a:p>
            <a:pPr algn="just">
              <a:spcAft>
                <a:spcPts val="600"/>
              </a:spcAft>
            </a:pPr>
            <a:r>
              <a:rPr lang="hu-HU" sz="2000" b="1" dirty="0" smtClean="0">
                <a:latin typeface="+mj-lt"/>
              </a:rPr>
              <a:t>Az uniós polgárnak részletes nyilatkozatot kell benyújtania, amely a következőket tartalmazza</a:t>
            </a:r>
            <a:r>
              <a:rPr lang="hu-HU" sz="2000" dirty="0" smtClean="0">
                <a:latin typeface="+mj-lt"/>
              </a:rPr>
              <a:t>:</a:t>
            </a:r>
          </a:p>
          <a:p>
            <a:pPr marL="342900" indent="-342900" algn="just">
              <a:spcAft>
                <a:spcPts val="600"/>
              </a:spcAft>
              <a:buFont typeface="Arial" panose="020B0604020202020204" pitchFamily="34" charset="0"/>
              <a:buChar char="•"/>
            </a:pPr>
            <a:r>
              <a:rPr lang="hu-HU" sz="2000" dirty="0">
                <a:latin typeface="+mj-lt"/>
              </a:rPr>
              <a:t>á</a:t>
            </a:r>
            <a:r>
              <a:rPr lang="hu-HU" sz="2000" dirty="0" smtClean="0">
                <a:latin typeface="+mj-lt"/>
              </a:rPr>
              <a:t>llampolgárságát és fogadó tagállambeli lakhelyét,</a:t>
            </a:r>
          </a:p>
          <a:p>
            <a:pPr marL="342900" indent="-342900" algn="just">
              <a:spcAft>
                <a:spcPts val="600"/>
              </a:spcAft>
              <a:buFont typeface="Arial" panose="020B0604020202020204" pitchFamily="34" charset="0"/>
              <a:buChar char="•"/>
            </a:pPr>
            <a:r>
              <a:rPr lang="hu-HU" sz="2000" dirty="0">
                <a:latin typeface="+mj-lt"/>
              </a:rPr>
              <a:t>a</a:t>
            </a:r>
            <a:r>
              <a:rPr lang="hu-HU" sz="2000" dirty="0" smtClean="0">
                <a:latin typeface="+mj-lt"/>
              </a:rPr>
              <a:t> honosság szerinti tagállamnak azt a települését vagy választókerületét, amelynek választói névjegyzékébe felvették,</a:t>
            </a:r>
          </a:p>
          <a:p>
            <a:pPr marL="342900" indent="-342900" algn="just">
              <a:spcAft>
                <a:spcPts val="600"/>
              </a:spcAft>
              <a:buFont typeface="Arial" panose="020B0604020202020204" pitchFamily="34" charset="0"/>
              <a:buChar char="•"/>
            </a:pPr>
            <a:r>
              <a:rPr lang="hu-HU" sz="2000" dirty="0">
                <a:latin typeface="+mj-lt"/>
              </a:rPr>
              <a:t>a</a:t>
            </a:r>
            <a:r>
              <a:rPr lang="hu-HU" sz="2000" dirty="0" smtClean="0">
                <a:latin typeface="+mj-lt"/>
              </a:rPr>
              <a:t> választójogát csak a tartózkodási helyes szerinti tagállamban fogja gyakorolni.</a:t>
            </a:r>
            <a:endParaRPr lang="hu-HU" sz="2000" dirty="0">
              <a:latin typeface="+mj-lt"/>
            </a:endParaRPr>
          </a:p>
        </p:txBody>
      </p:sp>
    </p:spTree>
    <p:extLst>
      <p:ext uri="{BB962C8B-B14F-4D97-AF65-F5344CB8AC3E}">
        <p14:creationId xmlns:p14="http://schemas.microsoft.com/office/powerpoint/2010/main" val="3435614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r>
              <a:rPr lang="hu-HU" sz="3600" b="1" dirty="0" smtClean="0"/>
              <a:t>A diplomáciai és konzuli védelemhez való jog</a:t>
            </a:r>
            <a:endParaRPr lang="hu-HU" sz="3600" b="1" dirty="0"/>
          </a:p>
        </p:txBody>
      </p:sp>
      <p:sp>
        <p:nvSpPr>
          <p:cNvPr id="2" name="Szövegdoboz 1"/>
          <p:cNvSpPr txBox="1"/>
          <p:nvPr/>
        </p:nvSpPr>
        <p:spPr>
          <a:xfrm>
            <a:off x="467544" y="1412776"/>
            <a:ext cx="8496944" cy="1631216"/>
          </a:xfrm>
          <a:prstGeom prst="rect">
            <a:avLst/>
          </a:prstGeom>
          <a:noFill/>
        </p:spPr>
        <p:txBody>
          <a:bodyPr wrap="square" rtlCol="0">
            <a:spAutoFit/>
          </a:bodyPr>
          <a:lstStyle/>
          <a:p>
            <a:pPr algn="just"/>
            <a:r>
              <a:rPr lang="hu-HU" sz="2000" dirty="0" smtClean="0">
                <a:latin typeface="+mj-lt"/>
              </a:rPr>
              <a:t>Az uniós jog által az </a:t>
            </a:r>
            <a:r>
              <a:rPr lang="hu-HU" sz="2000" b="1" dirty="0" smtClean="0">
                <a:latin typeface="+mj-lt"/>
              </a:rPr>
              <a:t>uniós polgárok számára garantált jog </a:t>
            </a:r>
            <a:r>
              <a:rPr lang="hu-HU" sz="2000" dirty="0" smtClean="0">
                <a:latin typeface="+mj-lt"/>
              </a:rPr>
              <a:t>mindössze egy minimális konzuli segítségnyújtásra, </a:t>
            </a:r>
            <a:r>
              <a:rPr lang="hu-HU" sz="2000" b="1" dirty="0" smtClean="0">
                <a:latin typeface="+mj-lt"/>
              </a:rPr>
              <a:t>az Unió területén kívül bajba jutott </a:t>
            </a:r>
            <a:r>
              <a:rPr lang="hu-HU" sz="2000" dirty="0" smtClean="0">
                <a:latin typeface="+mj-lt"/>
              </a:rPr>
              <a:t>uniós polgárok </a:t>
            </a:r>
            <a:r>
              <a:rPr lang="hu-HU" sz="2000" b="1" dirty="0" smtClean="0">
                <a:latin typeface="+mj-lt"/>
              </a:rPr>
              <a:t>közigazgatási-tárgyi segítségére korlátozódik </a:t>
            </a:r>
            <a:r>
              <a:rPr lang="hu-HU" sz="2000" dirty="0" smtClean="0">
                <a:latin typeface="+mj-lt"/>
              </a:rPr>
              <a:t>a diplomáciai képviseletek és konzulátusok részéről.</a:t>
            </a:r>
          </a:p>
          <a:p>
            <a:pPr algn="just"/>
            <a:endParaRPr lang="hu-HU" sz="2000" dirty="0">
              <a:latin typeface="+mj-lt"/>
            </a:endParaRPr>
          </a:p>
        </p:txBody>
      </p:sp>
      <p:sp>
        <p:nvSpPr>
          <p:cNvPr id="3" name="Téglalap 2"/>
          <p:cNvSpPr/>
          <p:nvPr/>
        </p:nvSpPr>
        <p:spPr>
          <a:xfrm>
            <a:off x="2179089" y="6460132"/>
            <a:ext cx="4737829" cy="253916"/>
          </a:xfrm>
          <a:prstGeom prst="rect">
            <a:avLst/>
          </a:prstGeom>
        </p:spPr>
        <p:txBody>
          <a:bodyPr wrap="square">
            <a:spAutoFit/>
          </a:bodyPr>
          <a:lstStyle/>
          <a:p>
            <a:r>
              <a:rPr lang="hu-HU" sz="1050" dirty="0" smtClean="0"/>
              <a:t>Forrás: </a:t>
            </a:r>
            <a:r>
              <a:rPr lang="hu-HU" sz="1050" dirty="0">
                <a:hlinkClick r:id="rId2"/>
              </a:rPr>
              <a:t>https://ec.europa.eu/consularprotection/content/about-consular_hu</a:t>
            </a:r>
            <a:endParaRPr lang="hu-HU" sz="1050"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089" y="2851873"/>
            <a:ext cx="4936856" cy="3607196"/>
          </a:xfrm>
          <a:prstGeom prst="rect">
            <a:avLst/>
          </a:prstGeom>
        </p:spPr>
      </p:pic>
    </p:spTree>
    <p:extLst>
      <p:ext uri="{BB962C8B-B14F-4D97-AF65-F5344CB8AC3E}">
        <p14:creationId xmlns:p14="http://schemas.microsoft.com/office/powerpoint/2010/main" val="231793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r>
              <a:rPr lang="hu-HU" sz="3600" b="1" dirty="0" smtClean="0"/>
              <a:t>A diplomáciai és konzuli védelemhez való jog</a:t>
            </a:r>
            <a:endParaRPr lang="hu-HU" sz="3600" b="1" dirty="0"/>
          </a:p>
        </p:txBody>
      </p:sp>
      <p:sp>
        <p:nvSpPr>
          <p:cNvPr id="2" name="Szövegdoboz 1"/>
          <p:cNvSpPr txBox="1"/>
          <p:nvPr/>
        </p:nvSpPr>
        <p:spPr>
          <a:xfrm>
            <a:off x="479938" y="1700808"/>
            <a:ext cx="8496944" cy="4093428"/>
          </a:xfrm>
          <a:prstGeom prst="rect">
            <a:avLst/>
          </a:prstGeom>
          <a:noFill/>
        </p:spPr>
        <p:txBody>
          <a:bodyPr wrap="square" rtlCol="0">
            <a:spAutoFit/>
          </a:bodyPr>
          <a:lstStyle/>
          <a:p>
            <a:pPr algn="just"/>
            <a:endParaRPr lang="hu-HU" sz="2000" dirty="0">
              <a:latin typeface="+mj-lt"/>
            </a:endParaRPr>
          </a:p>
          <a:p>
            <a:pPr algn="just"/>
            <a:r>
              <a:rPr lang="hu-HU" sz="2000" dirty="0" smtClean="0">
                <a:latin typeface="+mj-lt"/>
              </a:rPr>
              <a:t>Az </a:t>
            </a:r>
            <a:r>
              <a:rPr lang="hu-HU" sz="2000" dirty="0">
                <a:latin typeface="+mj-lt"/>
              </a:rPr>
              <a:t>Európai Unió polgárainak diplomáciai és konzuli képviseletek általi </a:t>
            </a:r>
            <a:r>
              <a:rPr lang="hu-HU" sz="2000" dirty="0" smtClean="0">
                <a:latin typeface="+mj-lt"/>
              </a:rPr>
              <a:t>védelméről szóló 95/553/EK szabályozza </a:t>
            </a:r>
            <a:r>
              <a:rPr lang="hu-HU" sz="2000" b="1" dirty="0" smtClean="0">
                <a:latin typeface="+mj-lt"/>
              </a:rPr>
              <a:t>azokat az eseteket, amikor az uniós polgároknak állampolgárságuktól függetlenül segítséget </a:t>
            </a:r>
            <a:r>
              <a:rPr lang="hu-HU" sz="2000" dirty="0" smtClean="0">
                <a:latin typeface="+mj-lt"/>
              </a:rPr>
              <a:t>kell biztosítani:</a:t>
            </a:r>
          </a:p>
          <a:p>
            <a:pPr marL="285750" indent="-285750" algn="just">
              <a:buFont typeface="Arial" panose="020B0604020202020204" pitchFamily="34" charset="0"/>
              <a:buChar char="•"/>
            </a:pPr>
            <a:r>
              <a:rPr lang="hu-HU" sz="2000" dirty="0" smtClean="0">
                <a:latin typeface="+mj-lt"/>
              </a:rPr>
              <a:t>halál </a:t>
            </a:r>
            <a:r>
              <a:rPr lang="hu-HU" sz="2000" dirty="0">
                <a:latin typeface="+mj-lt"/>
              </a:rPr>
              <a:t>esetén;</a:t>
            </a:r>
          </a:p>
          <a:p>
            <a:pPr marL="285750" indent="-285750" algn="just">
              <a:buFont typeface="Arial" panose="020B0604020202020204" pitchFamily="34" charset="0"/>
              <a:buChar char="•"/>
            </a:pPr>
            <a:r>
              <a:rPr lang="hu-HU" sz="2000" dirty="0" smtClean="0">
                <a:latin typeface="+mj-lt"/>
              </a:rPr>
              <a:t>súlyos </a:t>
            </a:r>
            <a:r>
              <a:rPr lang="hu-HU" sz="2000" dirty="0">
                <a:latin typeface="+mj-lt"/>
              </a:rPr>
              <a:t>baleset vagy súlyos betegség esetén;</a:t>
            </a:r>
          </a:p>
          <a:p>
            <a:pPr marL="285750" indent="-285750" algn="just">
              <a:buFont typeface="Arial" panose="020B0604020202020204" pitchFamily="34" charset="0"/>
              <a:buChar char="•"/>
            </a:pPr>
            <a:r>
              <a:rPr lang="hu-HU" sz="2000" dirty="0" smtClean="0">
                <a:latin typeface="+mj-lt"/>
              </a:rPr>
              <a:t>őrizetbe </a:t>
            </a:r>
            <a:r>
              <a:rPr lang="hu-HU" sz="2000" dirty="0">
                <a:latin typeface="+mj-lt"/>
              </a:rPr>
              <a:t>vétel vagy letartóztatás esetén;</a:t>
            </a:r>
          </a:p>
          <a:p>
            <a:pPr marL="285750" indent="-285750" algn="just">
              <a:buFont typeface="Arial" panose="020B0604020202020204" pitchFamily="34" charset="0"/>
              <a:buChar char="•"/>
            </a:pPr>
            <a:r>
              <a:rPr lang="hu-HU" sz="2000" dirty="0" smtClean="0">
                <a:latin typeface="+mj-lt"/>
              </a:rPr>
              <a:t>erőszakos </a:t>
            </a:r>
            <a:r>
              <a:rPr lang="hu-HU" sz="2000" dirty="0">
                <a:latin typeface="+mj-lt"/>
              </a:rPr>
              <a:t>bűncselekmények </a:t>
            </a:r>
            <a:r>
              <a:rPr lang="hu-HU" sz="2000" dirty="0" smtClean="0">
                <a:latin typeface="+mj-lt"/>
              </a:rPr>
              <a:t>áldozatainak;</a:t>
            </a:r>
          </a:p>
          <a:p>
            <a:pPr marL="285750" indent="-285750" algn="just">
              <a:buFont typeface="Arial" panose="020B0604020202020204" pitchFamily="34" charset="0"/>
              <a:buChar char="•"/>
            </a:pPr>
            <a:r>
              <a:rPr lang="hu-HU" sz="2000" dirty="0">
                <a:latin typeface="+mj-lt"/>
              </a:rPr>
              <a:t>a bajba jutott uniós polgárok számára segítségnyújtás és hazatelepítésük segítése.</a:t>
            </a:r>
          </a:p>
          <a:p>
            <a:pPr algn="just"/>
            <a:endParaRPr lang="hu-HU" sz="2000" dirty="0" smtClean="0">
              <a:latin typeface="+mj-lt"/>
            </a:endParaRPr>
          </a:p>
          <a:p>
            <a:pPr algn="just"/>
            <a:r>
              <a:rPr lang="hu-HU" sz="2000" dirty="0" smtClean="0">
                <a:latin typeface="+mj-lt"/>
              </a:rPr>
              <a:t>Az uniós polgár kérelmezheti </a:t>
            </a:r>
            <a:r>
              <a:rPr lang="hu-HU" sz="2000" b="1" dirty="0" smtClean="0">
                <a:latin typeface="+mj-lt"/>
              </a:rPr>
              <a:t>más esetben is a védelmet</a:t>
            </a:r>
            <a:r>
              <a:rPr lang="hu-HU" sz="2000" dirty="0" smtClean="0">
                <a:latin typeface="+mj-lt"/>
              </a:rPr>
              <a:t>, ilyenkor azonban a tagállam mérlegelésén múlik az, hogy segítséget nyújt-e.</a:t>
            </a:r>
            <a:endParaRPr lang="hu-HU" sz="2000" dirty="0">
              <a:latin typeface="+mj-lt"/>
            </a:endParaRPr>
          </a:p>
        </p:txBody>
      </p:sp>
    </p:spTree>
    <p:extLst>
      <p:ext uri="{BB962C8B-B14F-4D97-AF65-F5344CB8AC3E}">
        <p14:creationId xmlns:p14="http://schemas.microsoft.com/office/powerpoint/2010/main" val="1588723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r>
              <a:rPr lang="hu-HU" sz="3600" b="1" dirty="0" smtClean="0"/>
              <a:t>A diplomáciai és konzuli védelemhez való jog</a:t>
            </a:r>
            <a:endParaRPr lang="hu-HU" sz="3600" b="1" dirty="0"/>
          </a:p>
        </p:txBody>
      </p:sp>
      <p:sp>
        <p:nvSpPr>
          <p:cNvPr id="3" name="Szövegdoboz 2"/>
          <p:cNvSpPr txBox="1"/>
          <p:nvPr/>
        </p:nvSpPr>
        <p:spPr>
          <a:xfrm>
            <a:off x="251520" y="1484784"/>
            <a:ext cx="8496944" cy="5416868"/>
          </a:xfrm>
          <a:prstGeom prst="rect">
            <a:avLst/>
          </a:prstGeom>
          <a:noFill/>
        </p:spPr>
        <p:txBody>
          <a:bodyPr wrap="square" rtlCol="0">
            <a:spAutoFit/>
          </a:bodyPr>
          <a:lstStyle/>
          <a:p>
            <a:pPr algn="just"/>
            <a:r>
              <a:rPr lang="hu-HU" sz="2000" b="1" dirty="0" smtClean="0">
                <a:latin typeface="+mj-lt"/>
              </a:rPr>
              <a:t>A védelem gyakorlásának feltételei:</a:t>
            </a:r>
          </a:p>
          <a:p>
            <a:pPr marL="342900" indent="-342900" algn="just">
              <a:buFont typeface="Arial" panose="020B0604020202020204" pitchFamily="34" charset="0"/>
              <a:buChar char="•"/>
            </a:pPr>
            <a:r>
              <a:rPr lang="hu-HU" dirty="0">
                <a:latin typeface="+mj-lt"/>
              </a:rPr>
              <a:t>a</a:t>
            </a:r>
            <a:r>
              <a:rPr lang="hu-HU" dirty="0" smtClean="0">
                <a:latin typeface="+mj-lt"/>
              </a:rPr>
              <a:t> polgár tartózkodási helye szerinti állam területén saját tagállama vagy azt képviselő más állam állandó jelleggel </a:t>
            </a:r>
            <a:r>
              <a:rPr lang="hu-HU" b="1" dirty="0" smtClean="0">
                <a:latin typeface="+mj-lt"/>
              </a:rPr>
              <a:t>nem rendelkezik sem elérhető állandó képviselettel</a:t>
            </a:r>
            <a:r>
              <a:rPr lang="hu-HU" dirty="0" smtClean="0">
                <a:latin typeface="+mj-lt"/>
              </a:rPr>
              <a:t>, </a:t>
            </a:r>
            <a:r>
              <a:rPr lang="hu-HU" b="1" dirty="0" smtClean="0">
                <a:latin typeface="+mj-lt"/>
              </a:rPr>
              <a:t>sem tiszteletbeli konzullal</a:t>
            </a:r>
            <a:r>
              <a:rPr lang="hu-HU" dirty="0" smtClean="0">
                <a:latin typeface="+mj-lt"/>
              </a:rPr>
              <a:t>,</a:t>
            </a:r>
          </a:p>
          <a:p>
            <a:pPr marL="342900" indent="-342900" algn="just">
              <a:buFont typeface="Arial" panose="020B0604020202020204" pitchFamily="34" charset="0"/>
              <a:buChar char="•"/>
            </a:pPr>
            <a:r>
              <a:rPr lang="hu-HU" dirty="0">
                <a:latin typeface="+mj-lt"/>
              </a:rPr>
              <a:t>a</a:t>
            </a:r>
            <a:r>
              <a:rPr lang="hu-HU" dirty="0" smtClean="0">
                <a:latin typeface="+mj-lt"/>
              </a:rPr>
              <a:t>z uniós polgár </a:t>
            </a:r>
            <a:r>
              <a:rPr lang="hu-HU" b="1" dirty="0" smtClean="0">
                <a:latin typeface="+mj-lt"/>
              </a:rPr>
              <a:t>igazolni tudja</a:t>
            </a:r>
            <a:r>
              <a:rPr lang="hu-HU" dirty="0" smtClean="0">
                <a:latin typeface="+mj-lt"/>
              </a:rPr>
              <a:t>, hogy valamely tagállam állampolgára (pl. ha ellopják az iratait, akkor a tagállamot vagy a tagállam legközelebbi diplomáciai vagy konzuli testületét kérdezik meg.</a:t>
            </a:r>
          </a:p>
          <a:p>
            <a:pPr algn="just"/>
            <a:r>
              <a:rPr lang="hu-HU" sz="2000" b="1" dirty="0" smtClean="0">
                <a:latin typeface="+mj-lt"/>
              </a:rPr>
              <a:t>Az eljárás menete:</a:t>
            </a:r>
          </a:p>
          <a:p>
            <a:pPr marL="285750" indent="-285750" algn="just">
              <a:buFont typeface="Arial" panose="020B0604020202020204" pitchFamily="34" charset="0"/>
              <a:buChar char="•"/>
            </a:pPr>
            <a:r>
              <a:rPr lang="hu-HU" dirty="0">
                <a:latin typeface="+mj-lt"/>
              </a:rPr>
              <a:t>p</a:t>
            </a:r>
            <a:r>
              <a:rPr lang="hu-HU" dirty="0" smtClean="0">
                <a:latin typeface="+mj-lt"/>
              </a:rPr>
              <a:t>énzbeli segítség nyújtásához a kérelmezőnek meg kell kapnia az állampolgársági </a:t>
            </a:r>
            <a:r>
              <a:rPr lang="hu-HU" b="1" dirty="0" smtClean="0">
                <a:latin typeface="+mj-lt"/>
              </a:rPr>
              <a:t>tagállam hozzájárulását </a:t>
            </a:r>
            <a:r>
              <a:rPr lang="hu-HU" dirty="0" smtClean="0">
                <a:latin typeface="+mj-lt"/>
              </a:rPr>
              <a:t>(pl. külügyminiszter),</a:t>
            </a:r>
          </a:p>
          <a:p>
            <a:pPr marL="285750" indent="-285750" algn="just">
              <a:buFont typeface="Arial" panose="020B0604020202020204" pitchFamily="34" charset="0"/>
              <a:buChar char="•"/>
            </a:pPr>
            <a:r>
              <a:rPr lang="hu-HU" b="1" dirty="0">
                <a:latin typeface="+mj-lt"/>
              </a:rPr>
              <a:t>n</a:t>
            </a:r>
            <a:r>
              <a:rPr lang="hu-HU" b="1" dirty="0" smtClean="0">
                <a:latin typeface="+mj-lt"/>
              </a:rPr>
              <a:t>yilatkozatot kell tennie</a:t>
            </a:r>
            <a:r>
              <a:rPr lang="hu-HU" dirty="0" smtClean="0">
                <a:latin typeface="+mj-lt"/>
              </a:rPr>
              <a:t>, hogy vállalja az összeg visszafizetését. Ezt az állampolgárság szerinti tagállam téríti meg az azt nyújtó másik tagállamnak</a:t>
            </a:r>
            <a:r>
              <a:rPr lang="hu-HU" sz="2000" dirty="0" smtClean="0">
                <a:latin typeface="+mj-lt"/>
              </a:rPr>
              <a:t>.</a:t>
            </a:r>
          </a:p>
          <a:p>
            <a:pPr algn="just"/>
            <a:r>
              <a:rPr lang="hu-HU" sz="2000" dirty="0" smtClean="0">
                <a:latin typeface="+mj-lt"/>
              </a:rPr>
              <a:t>A segítség egy másik formája </a:t>
            </a:r>
            <a:r>
              <a:rPr lang="hu-HU" sz="2000" b="1" dirty="0" smtClean="0">
                <a:latin typeface="+mj-lt"/>
              </a:rPr>
              <a:t>ideiglenes úti okmányok kiállítása</a:t>
            </a:r>
            <a:r>
              <a:rPr lang="hu-HU" sz="2000" dirty="0" smtClean="0">
                <a:latin typeface="+mj-lt"/>
              </a:rPr>
              <a:t>, amelyet a származási tagállam előzetes engedélyével, a másik tagállam diplomáciai vagy konzuli képviselete állíthatja ki.</a:t>
            </a:r>
          </a:p>
          <a:p>
            <a:pPr algn="just"/>
            <a:endParaRPr lang="hu-HU" sz="1600" dirty="0" smtClean="0">
              <a:latin typeface="+mj-lt"/>
            </a:endParaRPr>
          </a:p>
          <a:p>
            <a:pPr algn="just"/>
            <a:r>
              <a:rPr lang="hu-HU" sz="1600" dirty="0" smtClean="0">
                <a:latin typeface="+mj-lt"/>
              </a:rPr>
              <a:t>Évente </a:t>
            </a:r>
            <a:r>
              <a:rPr lang="hu-HU" sz="1600" dirty="0">
                <a:latin typeface="+mj-lt"/>
              </a:rPr>
              <a:t>kb. 180 millió uniós polgár utazik hosszabb vagy rövidebb időre harmadik országba, így jogi és gyakorlati jelentősége is van ennek a fajta segítség nyújtsanak. Becslések szerint évente félmillió polgár igényel harmadik államban segítséget</a:t>
            </a:r>
            <a:r>
              <a:rPr lang="hu-HU" sz="1600" dirty="0" smtClean="0">
                <a:latin typeface="+mj-lt"/>
              </a:rPr>
              <a:t>.</a:t>
            </a:r>
            <a:endParaRPr lang="hu-HU" sz="2000" dirty="0">
              <a:latin typeface="+mj-lt"/>
            </a:endParaRPr>
          </a:p>
        </p:txBody>
      </p:sp>
    </p:spTree>
    <p:extLst>
      <p:ext uri="{BB962C8B-B14F-4D97-AF65-F5344CB8AC3E}">
        <p14:creationId xmlns:p14="http://schemas.microsoft.com/office/powerpoint/2010/main" val="3964507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pPr marL="285750" indent="-285750"/>
            <a:r>
              <a:rPr lang="hu-HU" sz="3600" b="1" dirty="0"/>
              <a:t>Az európai ombudsmani (EO) panasz joga</a:t>
            </a:r>
          </a:p>
        </p:txBody>
      </p:sp>
      <p:sp>
        <p:nvSpPr>
          <p:cNvPr id="2" name="Téglalap 1"/>
          <p:cNvSpPr/>
          <p:nvPr/>
        </p:nvSpPr>
        <p:spPr>
          <a:xfrm>
            <a:off x="252918" y="1268760"/>
            <a:ext cx="8064896" cy="1015663"/>
          </a:xfrm>
          <a:prstGeom prst="rect">
            <a:avLst/>
          </a:prstGeom>
        </p:spPr>
        <p:txBody>
          <a:bodyPr wrap="square">
            <a:spAutoFit/>
          </a:bodyPr>
          <a:lstStyle/>
          <a:p>
            <a:pPr algn="just"/>
            <a:r>
              <a:rPr lang="hu-HU" sz="2000" dirty="0" smtClean="0">
                <a:latin typeface="+mj-lt"/>
              </a:rPr>
              <a:t>Az EO jogosult az Unió bármely természetes vagy jogi személyétől az uniós intézmények és szervek vagy hivatalok tevékenysége során </a:t>
            </a:r>
            <a:r>
              <a:rPr lang="hu-HU" sz="2000" b="1" dirty="0" smtClean="0">
                <a:latin typeface="+mj-lt"/>
              </a:rPr>
              <a:t>felmerülő hivatali visszásságokra vonatkozó panaszokat átvenni</a:t>
            </a:r>
            <a:r>
              <a:rPr lang="hu-HU" sz="2000" dirty="0" smtClean="0">
                <a:latin typeface="+mj-lt"/>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60" t="18818" r="8519" b="12546"/>
          <a:stretch/>
        </p:blipFill>
        <p:spPr bwMode="auto">
          <a:xfrm>
            <a:off x="3261008" y="2284423"/>
            <a:ext cx="578851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3261008" y="6350168"/>
            <a:ext cx="4790094" cy="253916"/>
          </a:xfrm>
          <a:prstGeom prst="rect">
            <a:avLst/>
          </a:prstGeom>
          <a:noFill/>
        </p:spPr>
        <p:txBody>
          <a:bodyPr wrap="none" rtlCol="0">
            <a:spAutoFit/>
          </a:bodyPr>
          <a:lstStyle/>
          <a:p>
            <a:r>
              <a:rPr lang="hu-HU" sz="1050" dirty="0" smtClean="0"/>
              <a:t>Forrás: </a:t>
            </a:r>
            <a:r>
              <a:rPr lang="hu-HU" sz="1050" dirty="0">
                <a:hlinkClick r:id="rId3"/>
              </a:rPr>
              <a:t>https://www.ombudsman.europa.eu/hu/multimedia/infographics/hu/58</a:t>
            </a:r>
            <a:endParaRPr lang="hu-HU" sz="1050" dirty="0"/>
          </a:p>
        </p:txBody>
      </p:sp>
      <p:sp>
        <p:nvSpPr>
          <p:cNvPr id="7" name="Téglalap 6"/>
          <p:cNvSpPr/>
          <p:nvPr/>
        </p:nvSpPr>
        <p:spPr>
          <a:xfrm>
            <a:off x="252918" y="2302587"/>
            <a:ext cx="2878922" cy="4524315"/>
          </a:xfrm>
          <a:prstGeom prst="rect">
            <a:avLst/>
          </a:prstGeom>
        </p:spPr>
        <p:txBody>
          <a:bodyPr wrap="square">
            <a:spAutoFit/>
          </a:bodyPr>
          <a:lstStyle/>
          <a:p>
            <a:pPr algn="just"/>
            <a:r>
              <a:rPr lang="hu-HU" b="1" dirty="0" smtClean="0">
                <a:latin typeface="+mj-lt"/>
              </a:rPr>
              <a:t>Jogalap</a:t>
            </a:r>
            <a:r>
              <a:rPr lang="hu-HU" b="1" dirty="0">
                <a:latin typeface="+mj-lt"/>
              </a:rPr>
              <a:t>:</a:t>
            </a:r>
          </a:p>
          <a:p>
            <a:pPr marL="342900" indent="-342900" algn="just">
              <a:buFont typeface="Arial" panose="020B0604020202020204" pitchFamily="34" charset="0"/>
              <a:buChar char="•"/>
            </a:pPr>
            <a:r>
              <a:rPr lang="hu-HU" dirty="0">
                <a:latin typeface="+mj-lt"/>
              </a:rPr>
              <a:t>Európai Unió működéséről szóló szerződés 228. cikk</a:t>
            </a:r>
          </a:p>
          <a:p>
            <a:pPr marL="342900" indent="-342900" algn="just">
              <a:buFont typeface="Arial" panose="020B0604020202020204" pitchFamily="34" charset="0"/>
              <a:buChar char="•"/>
            </a:pPr>
            <a:r>
              <a:rPr lang="hu-HU" dirty="0">
                <a:latin typeface="+mj-lt"/>
              </a:rPr>
              <a:t>Az Európai Parlament 1994. március 9-i határozatával elfogadott Alapokmány (az ombudsman feladatainak ellátására vonatkozó szabályokról és általános feltételekről)</a:t>
            </a:r>
          </a:p>
          <a:p>
            <a:pPr marL="342900" indent="-342900" algn="just">
              <a:buFont typeface="Arial" panose="020B0604020202020204" pitchFamily="34" charset="0"/>
              <a:buChar char="•"/>
            </a:pPr>
            <a:r>
              <a:rPr lang="hu-HU" dirty="0">
                <a:latin typeface="+mj-lt"/>
              </a:rPr>
              <a:t>Az európai ombudsman határozata a végrehajtási rendelkezések elfogadásáról.</a:t>
            </a:r>
          </a:p>
        </p:txBody>
      </p:sp>
    </p:spTree>
    <p:extLst>
      <p:ext uri="{BB962C8B-B14F-4D97-AF65-F5344CB8AC3E}">
        <p14:creationId xmlns:p14="http://schemas.microsoft.com/office/powerpoint/2010/main" val="2028420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pPr marL="285750" indent="-285750"/>
            <a:r>
              <a:rPr lang="hu-HU" sz="3600" b="1" dirty="0"/>
              <a:t>Az európai ombudsmani (EO) panasz joga</a:t>
            </a:r>
          </a:p>
        </p:txBody>
      </p:sp>
      <p:sp>
        <p:nvSpPr>
          <p:cNvPr id="2" name="Szövegdoboz 1"/>
          <p:cNvSpPr txBox="1"/>
          <p:nvPr/>
        </p:nvSpPr>
        <p:spPr>
          <a:xfrm>
            <a:off x="179512" y="1393379"/>
            <a:ext cx="8280920" cy="2246769"/>
          </a:xfrm>
          <a:prstGeom prst="rect">
            <a:avLst/>
          </a:prstGeom>
          <a:noFill/>
        </p:spPr>
        <p:txBody>
          <a:bodyPr wrap="square" rtlCol="0">
            <a:spAutoFit/>
          </a:bodyPr>
          <a:lstStyle/>
          <a:p>
            <a:pPr algn="just"/>
            <a:r>
              <a:rPr lang="hu-HU" sz="2000" b="1" dirty="0">
                <a:latin typeface="+mj-lt"/>
              </a:rPr>
              <a:t>Ha </a:t>
            </a:r>
            <a:r>
              <a:rPr lang="hu-HU" sz="2000" b="1" dirty="0" smtClean="0">
                <a:latin typeface="+mj-lt"/>
              </a:rPr>
              <a:t>egy uniós polgár</a:t>
            </a:r>
            <a:r>
              <a:rPr lang="hu-HU" sz="2000" b="1" dirty="0">
                <a:latin typeface="+mj-lt"/>
              </a:rPr>
              <a:t> elégedetlen </a:t>
            </a:r>
            <a:r>
              <a:rPr lang="hu-HU" sz="2000" dirty="0">
                <a:latin typeface="+mj-lt"/>
              </a:rPr>
              <a:t>valamelyik uniós intézmény, szerv, hivatal vagy ügynökség munkájával, először az érintett féltől kell kérnie a helyzet orvoslását. Ha nem jár sikerrel, </a:t>
            </a:r>
            <a:r>
              <a:rPr lang="hu-HU" sz="2000" b="1" dirty="0">
                <a:latin typeface="+mj-lt"/>
              </a:rPr>
              <a:t>panaszt tehet az európai ombudsmannál</a:t>
            </a:r>
            <a:r>
              <a:rPr lang="hu-HU" sz="2000" dirty="0" smtClean="0">
                <a:latin typeface="+mj-lt"/>
              </a:rPr>
              <a:t>.</a:t>
            </a:r>
          </a:p>
          <a:p>
            <a:pPr algn="just"/>
            <a:endParaRPr lang="hu-HU" sz="2000" dirty="0">
              <a:latin typeface="+mj-lt"/>
            </a:endParaRPr>
          </a:p>
          <a:p>
            <a:pPr algn="just"/>
            <a:r>
              <a:rPr lang="hu-HU" sz="2000" b="1" dirty="0" smtClean="0">
                <a:latin typeface="+mj-lt"/>
              </a:rPr>
              <a:t>Az Alapjogi Charta értelmében</a:t>
            </a:r>
          </a:p>
          <a:p>
            <a:pPr marL="285750" indent="-285750" algn="just">
              <a:buFont typeface="Arial" panose="020B0604020202020204" pitchFamily="34" charset="0"/>
              <a:buChar char="•"/>
            </a:pPr>
            <a:r>
              <a:rPr lang="hu-HU" sz="2000" dirty="0">
                <a:latin typeface="+mj-lt"/>
              </a:rPr>
              <a:t>m</a:t>
            </a:r>
            <a:r>
              <a:rPr lang="hu-HU" sz="2000" dirty="0" smtClean="0">
                <a:latin typeface="+mj-lt"/>
              </a:rPr>
              <a:t>indenkinek joga van, hogy az őt hátrányosan érintő egyedi intézkedések meghozatala előtt meghallgassák,</a:t>
            </a: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70" y="3789040"/>
            <a:ext cx="5319648" cy="2761784"/>
          </a:xfrm>
          <a:prstGeom prst="rect">
            <a:avLst/>
          </a:prstGeom>
        </p:spPr>
      </p:pic>
      <p:sp>
        <p:nvSpPr>
          <p:cNvPr id="4" name="Szövegdoboz 3"/>
          <p:cNvSpPr txBox="1"/>
          <p:nvPr/>
        </p:nvSpPr>
        <p:spPr>
          <a:xfrm>
            <a:off x="3697270" y="6604084"/>
            <a:ext cx="4078361" cy="253916"/>
          </a:xfrm>
          <a:prstGeom prst="rect">
            <a:avLst/>
          </a:prstGeom>
          <a:noFill/>
        </p:spPr>
        <p:txBody>
          <a:bodyPr wrap="none" rtlCol="0">
            <a:spAutoFit/>
          </a:bodyPr>
          <a:lstStyle/>
          <a:p>
            <a:r>
              <a:rPr lang="hu-HU" sz="1050" dirty="0" smtClean="0"/>
              <a:t>Forrás: </a:t>
            </a:r>
            <a:r>
              <a:rPr lang="hu-HU" sz="1050" dirty="0">
                <a:hlinkClick r:id="rId3"/>
              </a:rPr>
              <a:t>https://www.ombudsman.europa.eu/en/annual/hu/113728</a:t>
            </a:r>
            <a:endParaRPr lang="hu-HU" sz="1050" dirty="0"/>
          </a:p>
        </p:txBody>
      </p:sp>
      <p:sp>
        <p:nvSpPr>
          <p:cNvPr id="6" name="Téglalap 5"/>
          <p:cNvSpPr/>
          <p:nvPr/>
        </p:nvSpPr>
        <p:spPr>
          <a:xfrm>
            <a:off x="179512" y="3645024"/>
            <a:ext cx="3384376" cy="3308598"/>
          </a:xfrm>
          <a:prstGeom prst="rect">
            <a:avLst/>
          </a:prstGeom>
        </p:spPr>
        <p:txBody>
          <a:bodyPr wrap="square">
            <a:spAutoFit/>
          </a:bodyPr>
          <a:lstStyle/>
          <a:p>
            <a:pPr marL="285750" indent="-285750" algn="just">
              <a:buFont typeface="Arial" panose="020B0604020202020204" pitchFamily="34" charset="0"/>
              <a:buChar char="•"/>
            </a:pPr>
            <a:r>
              <a:rPr lang="hu-HU" sz="1900" dirty="0">
                <a:latin typeface="+mj-lt"/>
              </a:rPr>
              <a:t>mindenkinek joga van, hogy a személyére vonatkozó iratokba a bizalmas adatkezeléshez, illetőleg a szakmai és üzleti titokhoz fűződő jogos érdekek tiszteletben tartása mellett betekintsen,</a:t>
            </a:r>
          </a:p>
          <a:p>
            <a:pPr marL="285750" indent="-285750" algn="just">
              <a:buFont typeface="Arial" panose="020B0604020202020204" pitchFamily="34" charset="0"/>
              <a:buChar char="•"/>
            </a:pPr>
            <a:r>
              <a:rPr lang="hu-HU" sz="1900" dirty="0">
                <a:latin typeface="+mj-lt"/>
              </a:rPr>
              <a:t>az igazgatási szervek kötelesek, hogy döntéseiket indokolják.</a:t>
            </a:r>
          </a:p>
        </p:txBody>
      </p:sp>
    </p:spTree>
    <p:extLst>
      <p:ext uri="{BB962C8B-B14F-4D97-AF65-F5344CB8AC3E}">
        <p14:creationId xmlns:p14="http://schemas.microsoft.com/office/powerpoint/2010/main" val="3628196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pPr marL="285750" indent="-285750"/>
            <a:r>
              <a:rPr lang="hu-HU" sz="3600" b="1" dirty="0"/>
              <a:t>Az európai ombudsmani (EO) panasz joga</a:t>
            </a:r>
          </a:p>
        </p:txBody>
      </p:sp>
      <p:sp>
        <p:nvSpPr>
          <p:cNvPr id="2" name="Szövegdoboz 1"/>
          <p:cNvSpPr txBox="1"/>
          <p:nvPr/>
        </p:nvSpPr>
        <p:spPr>
          <a:xfrm>
            <a:off x="251520" y="1517770"/>
            <a:ext cx="8496944" cy="5324535"/>
          </a:xfrm>
          <a:prstGeom prst="rect">
            <a:avLst/>
          </a:prstGeom>
          <a:noFill/>
        </p:spPr>
        <p:txBody>
          <a:bodyPr wrap="square" rtlCol="0">
            <a:spAutoFit/>
          </a:bodyPr>
          <a:lstStyle/>
          <a:p>
            <a:pPr marL="342900" indent="-342900" algn="just">
              <a:buFont typeface="Arial" panose="020B0604020202020204" pitchFamily="34" charset="0"/>
              <a:buChar char="•"/>
            </a:pPr>
            <a:r>
              <a:rPr lang="hu-HU" sz="2000" b="1" dirty="0" smtClean="0">
                <a:latin typeface="+mj-lt"/>
              </a:rPr>
              <a:t>Nincs olyan kitétel</a:t>
            </a:r>
            <a:r>
              <a:rPr lang="hu-HU" sz="2000" dirty="0" smtClean="0">
                <a:latin typeface="+mj-lt"/>
              </a:rPr>
              <a:t>, hogy a panaszosnak </a:t>
            </a:r>
            <a:r>
              <a:rPr lang="hu-HU" sz="2000" b="1" dirty="0" smtClean="0">
                <a:latin typeface="+mj-lt"/>
              </a:rPr>
              <a:t>érintettnek kellene </a:t>
            </a:r>
            <a:r>
              <a:rPr lang="hu-HU" sz="2000" dirty="0" smtClean="0">
                <a:latin typeface="+mj-lt"/>
              </a:rPr>
              <a:t>lennie az előadott ügyben.</a:t>
            </a:r>
          </a:p>
          <a:p>
            <a:pPr marL="342900" indent="-342900" algn="just">
              <a:buFont typeface="Arial" panose="020B0604020202020204" pitchFamily="34" charset="0"/>
              <a:buChar char="•"/>
            </a:pPr>
            <a:r>
              <a:rPr lang="hu-HU" sz="2000" dirty="0" smtClean="0">
                <a:latin typeface="+mj-lt"/>
              </a:rPr>
              <a:t>A panaszt az </a:t>
            </a:r>
            <a:r>
              <a:rPr lang="hu-HU" sz="2000" b="1" dirty="0" smtClean="0">
                <a:latin typeface="+mj-lt"/>
              </a:rPr>
              <a:t>Unió hivatalos nyelvein </a:t>
            </a:r>
            <a:r>
              <a:rPr lang="hu-HU" sz="2000" dirty="0" smtClean="0">
                <a:latin typeface="+mj-lt"/>
              </a:rPr>
              <a:t>lehet írásban vagy szóban előterjeszteni. </a:t>
            </a:r>
          </a:p>
          <a:p>
            <a:pPr marL="342900" indent="-342900" algn="just">
              <a:buFont typeface="Arial" panose="020B0604020202020204" pitchFamily="34" charset="0"/>
              <a:buChar char="•"/>
            </a:pPr>
            <a:r>
              <a:rPr lang="hu-HU" sz="2000" b="1" dirty="0" smtClean="0">
                <a:latin typeface="+mj-lt"/>
              </a:rPr>
              <a:t>Nincs formai követelmény </a:t>
            </a:r>
            <a:r>
              <a:rPr lang="hu-HU" sz="2000" dirty="0" smtClean="0">
                <a:latin typeface="+mj-lt"/>
              </a:rPr>
              <a:t>csupán a panaszos nevét, a bepanaszolt intézményt és a panasz tárgyát kell tartalmaznia a levélnek, formanyomtatványnak. </a:t>
            </a:r>
          </a:p>
          <a:p>
            <a:pPr marL="342900" indent="-342900" algn="just">
              <a:buFont typeface="Arial" panose="020B0604020202020204" pitchFamily="34" charset="0"/>
              <a:buChar char="•"/>
            </a:pPr>
            <a:r>
              <a:rPr lang="hu-HU" sz="2000" dirty="0" smtClean="0">
                <a:latin typeface="+mj-lt"/>
              </a:rPr>
              <a:t>A panaszt</a:t>
            </a:r>
            <a:r>
              <a:rPr lang="hu-HU" sz="2000" dirty="0">
                <a:latin typeface="+mj-lt"/>
              </a:rPr>
              <a:t> </a:t>
            </a:r>
            <a:r>
              <a:rPr lang="hu-HU" sz="2000" b="1" dirty="0">
                <a:latin typeface="+mj-lt"/>
              </a:rPr>
              <a:t>két éven belül</a:t>
            </a:r>
            <a:r>
              <a:rPr lang="hu-HU" sz="2000" dirty="0">
                <a:latin typeface="+mj-lt"/>
              </a:rPr>
              <a:t> be kell nyújtania azt követően, hogy tudomást szerez az adott problémáról.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Az </a:t>
            </a:r>
            <a:r>
              <a:rPr lang="hu-HU" sz="2000" b="1" dirty="0" smtClean="0">
                <a:latin typeface="+mj-lt"/>
              </a:rPr>
              <a:t>EO vizsgálatának hatáskörébe tartoznak </a:t>
            </a:r>
            <a:r>
              <a:rPr lang="hu-HU" sz="2000" dirty="0" smtClean="0">
                <a:latin typeface="+mj-lt"/>
              </a:rPr>
              <a:t>az uniós intézmények, szervek és hivatalok, továbbá az ügynökségekre és szervekre (pl.: Személyzeti Felvételi Hivatal, </a:t>
            </a:r>
            <a:r>
              <a:rPr lang="hu-HU" sz="2000" dirty="0" err="1" smtClean="0">
                <a:latin typeface="+mj-lt"/>
              </a:rPr>
              <a:t>Eurojust</a:t>
            </a:r>
            <a:r>
              <a:rPr lang="hu-HU" sz="2000" dirty="0" smtClean="0">
                <a:latin typeface="+mj-lt"/>
              </a:rPr>
              <a:t>, </a:t>
            </a:r>
            <a:r>
              <a:rPr lang="hu-HU" sz="2000" dirty="0" err="1" smtClean="0">
                <a:latin typeface="+mj-lt"/>
              </a:rPr>
              <a:t>Europol</a:t>
            </a:r>
            <a:r>
              <a:rPr lang="hu-HU" sz="2000" dirty="0" smtClean="0">
                <a:latin typeface="+mj-lt"/>
              </a:rPr>
              <a:t>, Európai Csaláselleni Hivatal).</a:t>
            </a:r>
          </a:p>
          <a:p>
            <a:pPr marL="342900" indent="-342900" algn="just">
              <a:buFont typeface="Arial" panose="020B0604020202020204" pitchFamily="34" charset="0"/>
              <a:buChar char="•"/>
            </a:pPr>
            <a:r>
              <a:rPr lang="hu-HU" sz="2000" dirty="0" smtClean="0">
                <a:latin typeface="+mj-lt"/>
              </a:rPr>
              <a:t>Ha a panasz befogadható, az EO dönt arról, hogy indokolt-e a vizsgálat lefolytatása.</a:t>
            </a:r>
          </a:p>
          <a:p>
            <a:pPr marL="342900" indent="-342900" algn="just">
              <a:buFont typeface="Arial" panose="020B0604020202020204" pitchFamily="34" charset="0"/>
              <a:buChar char="•"/>
            </a:pPr>
            <a:r>
              <a:rPr lang="hu-HU" sz="2000" dirty="0" smtClean="0">
                <a:latin typeface="+mj-lt"/>
              </a:rPr>
              <a:t>Az alaptalan, semmiféle bizonyítékot fel nem sorakoztató beadványokat, ha a panasz csekély mértékű visszásságra vonatkozik, vagy az intézmény mindent megtett a helyzet orvoslására, akkor az ombudsman a kérelmet elutasítja.</a:t>
            </a:r>
            <a:endParaRPr lang="hu-HU" sz="2000" dirty="0">
              <a:latin typeface="+mj-lt"/>
            </a:endParaRPr>
          </a:p>
        </p:txBody>
      </p:sp>
    </p:spTree>
    <p:extLst>
      <p:ext uri="{BB962C8B-B14F-4D97-AF65-F5344CB8AC3E}">
        <p14:creationId xmlns:p14="http://schemas.microsoft.com/office/powerpoint/2010/main" val="437003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pPr marL="285750" indent="-285750"/>
            <a:r>
              <a:rPr lang="hu-HU" sz="3600" b="1" dirty="0"/>
              <a:t>Az európai ombudsmani (EO) panasz joga</a:t>
            </a:r>
          </a:p>
        </p:txBody>
      </p:sp>
      <p:sp>
        <p:nvSpPr>
          <p:cNvPr id="2" name="Szövegdoboz 1"/>
          <p:cNvSpPr txBox="1"/>
          <p:nvPr/>
        </p:nvSpPr>
        <p:spPr>
          <a:xfrm>
            <a:off x="323528" y="1340768"/>
            <a:ext cx="8568952" cy="1938992"/>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smtClean="0">
                <a:latin typeface="+mj-lt"/>
              </a:rPr>
              <a:t>Az </a:t>
            </a:r>
            <a:r>
              <a:rPr lang="hu-HU" sz="2000" b="1" dirty="0" smtClean="0">
                <a:latin typeface="+mj-lt"/>
              </a:rPr>
              <a:t>EO saját kezdeményezésre </a:t>
            </a:r>
            <a:r>
              <a:rPr lang="hu-HU" sz="2000" dirty="0" smtClean="0">
                <a:latin typeface="+mj-lt"/>
              </a:rPr>
              <a:t>is indíthat vizsgálatot.</a:t>
            </a:r>
          </a:p>
          <a:p>
            <a:pPr marL="342900" indent="-342900" algn="just">
              <a:buFont typeface="Arial" panose="020B0604020202020204" pitchFamily="34" charset="0"/>
              <a:buChar char="•"/>
            </a:pPr>
            <a:r>
              <a:rPr lang="hu-HU" sz="2000" dirty="0" smtClean="0">
                <a:latin typeface="+mj-lt"/>
              </a:rPr>
              <a:t>Ilyen esetben </a:t>
            </a:r>
            <a:r>
              <a:rPr lang="hu-HU" sz="2000" b="1" dirty="0" smtClean="0">
                <a:latin typeface="+mj-lt"/>
              </a:rPr>
              <a:t>megkeresi a bepanaszolt szervet</a:t>
            </a:r>
            <a:r>
              <a:rPr lang="hu-HU" sz="2000" dirty="0" smtClean="0">
                <a:latin typeface="+mj-lt"/>
              </a:rPr>
              <a:t>, hogy tegye meg észrevételeit három hónapon belül, majd értesíti erről a panaszost, akinek három hónap áll rendelkezésre erre reagálni.</a:t>
            </a:r>
          </a:p>
          <a:p>
            <a:pPr marL="342900" indent="-342900" algn="just">
              <a:buFont typeface="Arial" panose="020B0604020202020204" pitchFamily="34" charset="0"/>
              <a:buChar char="•"/>
            </a:pPr>
            <a:r>
              <a:rPr lang="hu-HU" sz="2000" b="1" dirty="0" smtClean="0">
                <a:latin typeface="+mj-lt"/>
              </a:rPr>
              <a:t>Az EO betekint az uniós és tagállami iratokba</a:t>
            </a:r>
            <a:r>
              <a:rPr lang="hu-HU" sz="2000" dirty="0" smtClean="0">
                <a:latin typeface="+mj-lt"/>
              </a:rPr>
              <a:t>, meghallgatja az érintett uniós alkalmazottakat és szakvéleményt is kérhet.</a:t>
            </a: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501008"/>
            <a:ext cx="5095004" cy="2980578"/>
          </a:xfrm>
          <a:prstGeom prst="rect">
            <a:avLst/>
          </a:prstGeom>
        </p:spPr>
      </p:pic>
      <p:sp>
        <p:nvSpPr>
          <p:cNvPr id="4" name="Téglalap 3"/>
          <p:cNvSpPr/>
          <p:nvPr/>
        </p:nvSpPr>
        <p:spPr>
          <a:xfrm>
            <a:off x="27278" y="3287455"/>
            <a:ext cx="3896650" cy="3308598"/>
          </a:xfrm>
          <a:prstGeom prst="rect">
            <a:avLst/>
          </a:prstGeom>
        </p:spPr>
        <p:txBody>
          <a:bodyPr wrap="square">
            <a:spAutoFit/>
          </a:bodyPr>
          <a:lstStyle/>
          <a:p>
            <a:pPr marL="342900" indent="-342900" algn="just">
              <a:buFont typeface="Arial" panose="020B0604020202020204" pitchFamily="34" charset="0"/>
              <a:buChar char="•"/>
            </a:pPr>
            <a:r>
              <a:rPr lang="hu-HU" sz="1900" b="1" dirty="0">
                <a:latin typeface="+mj-lt"/>
              </a:rPr>
              <a:t>Ha a vizsgálat során valamilyen hivatali visszásságot tár fel </a:t>
            </a:r>
            <a:r>
              <a:rPr lang="hu-HU" sz="1900" dirty="0">
                <a:latin typeface="+mj-lt"/>
              </a:rPr>
              <a:t>megkísérelhet megegyezést létrehozni, lezárhatja az ügyet, ajánlástervezetet nyújt be az érintett szervezetnek. Ha az intézmény nem követi az ajánlástervezetben foglaltakat, az </a:t>
            </a:r>
            <a:r>
              <a:rPr lang="hu-HU" sz="1900" dirty="0" err="1">
                <a:latin typeface="+mj-lt"/>
              </a:rPr>
              <a:t>EO-nak</a:t>
            </a:r>
            <a:r>
              <a:rPr lang="hu-HU" sz="1900" dirty="0">
                <a:latin typeface="+mj-lt"/>
              </a:rPr>
              <a:t> lehetősége van az Európai Parlamenthez benyújtott különleges jelentés elkészítésére.</a:t>
            </a:r>
          </a:p>
        </p:txBody>
      </p:sp>
      <p:sp>
        <p:nvSpPr>
          <p:cNvPr id="6" name="Szövegdoboz 5"/>
          <p:cNvSpPr txBox="1"/>
          <p:nvPr/>
        </p:nvSpPr>
        <p:spPr>
          <a:xfrm>
            <a:off x="3923928" y="6594385"/>
            <a:ext cx="4078361" cy="253916"/>
          </a:xfrm>
          <a:prstGeom prst="rect">
            <a:avLst/>
          </a:prstGeom>
          <a:noFill/>
        </p:spPr>
        <p:txBody>
          <a:bodyPr wrap="none" rtlCol="0">
            <a:spAutoFit/>
          </a:bodyPr>
          <a:lstStyle/>
          <a:p>
            <a:r>
              <a:rPr lang="hu-HU" sz="1050" dirty="0" smtClean="0"/>
              <a:t>Forrás: </a:t>
            </a:r>
            <a:r>
              <a:rPr lang="hu-HU" sz="1050" dirty="0">
                <a:hlinkClick r:id="rId3"/>
              </a:rPr>
              <a:t>https://www.ombudsman.europa.eu/en/annual/hu/113728</a:t>
            </a:r>
            <a:endParaRPr lang="hu-HU" sz="1050" dirty="0"/>
          </a:p>
        </p:txBody>
      </p:sp>
    </p:spTree>
    <p:extLst>
      <p:ext uri="{BB962C8B-B14F-4D97-AF65-F5344CB8AC3E}">
        <p14:creationId xmlns:p14="http://schemas.microsoft.com/office/powerpoint/2010/main" val="365809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Az uniós polgárság alapjai és fogalma</a:t>
            </a:r>
            <a:endParaRPr lang="hu-HU" sz="4000" b="1" dirty="0"/>
          </a:p>
        </p:txBody>
      </p:sp>
      <p:sp>
        <p:nvSpPr>
          <p:cNvPr id="2" name="Szövegdoboz 1"/>
          <p:cNvSpPr txBox="1"/>
          <p:nvPr/>
        </p:nvSpPr>
        <p:spPr>
          <a:xfrm>
            <a:off x="611560" y="1556792"/>
            <a:ext cx="7920880" cy="2477601"/>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Az EUSZ 9. cikke és az EUMSZ 20. cikke </a:t>
            </a:r>
            <a:r>
              <a:rPr lang="hu-HU" sz="2000" dirty="0" smtClean="0">
                <a:latin typeface="+mj-lt"/>
              </a:rPr>
              <a:t>szerint </a:t>
            </a:r>
            <a:r>
              <a:rPr lang="hu-HU" sz="2000" b="1" dirty="0">
                <a:latin typeface="+mj-lt"/>
              </a:rPr>
              <a:t>uniós </a:t>
            </a:r>
            <a:r>
              <a:rPr lang="hu-HU" sz="2000" b="1" dirty="0" smtClean="0">
                <a:latin typeface="+mj-lt"/>
              </a:rPr>
              <a:t>polgárnak számít mindenki</a:t>
            </a:r>
            <a:r>
              <a:rPr lang="hu-HU" sz="2000" b="1" dirty="0">
                <a:latin typeface="+mj-lt"/>
              </a:rPr>
              <a:t>, aki valamely tagállam állampolgára</a:t>
            </a:r>
            <a:r>
              <a:rPr lang="hu-HU" sz="2000" dirty="0">
                <a:latin typeface="+mj-lt"/>
              </a:rPr>
              <a:t>. </a:t>
            </a:r>
            <a:endParaRPr lang="hu-HU" sz="2000" dirty="0" smtClean="0">
              <a:latin typeface="+mj-lt"/>
            </a:endParaRPr>
          </a:p>
          <a:p>
            <a:pPr marL="342900" indent="-342900" algn="just">
              <a:spcAft>
                <a:spcPts val="600"/>
              </a:spcAft>
              <a:buFont typeface="Arial" panose="020B0604020202020204" pitchFamily="34" charset="0"/>
              <a:buChar char="•"/>
            </a:pPr>
            <a:r>
              <a:rPr lang="hu-HU" sz="2000" dirty="0" smtClean="0">
                <a:latin typeface="+mj-lt"/>
              </a:rPr>
              <a:t>Jelenlegi állapotában az uniós polgárság fogalma </a:t>
            </a:r>
            <a:r>
              <a:rPr lang="hu-HU" sz="2000" dirty="0" smtClean="0">
                <a:latin typeface="+mj-lt"/>
              </a:rPr>
              <a:t>minőségileg más mint a </a:t>
            </a:r>
            <a:r>
              <a:rPr lang="hu-HU" sz="2000" dirty="0" smtClean="0">
                <a:latin typeface="+mj-lt"/>
              </a:rPr>
              <a:t>hagyományos </a:t>
            </a:r>
            <a:r>
              <a:rPr lang="hu-HU" sz="2000" dirty="0" smtClean="0">
                <a:latin typeface="+mj-lt"/>
              </a:rPr>
              <a:t>állampolgárság. </a:t>
            </a:r>
            <a:endParaRPr lang="hu-HU" sz="2000" dirty="0" smtClean="0">
              <a:latin typeface="+mj-lt"/>
            </a:endParaRPr>
          </a:p>
          <a:p>
            <a:pPr marL="342900" indent="-342900" algn="just">
              <a:spcAft>
                <a:spcPts val="600"/>
              </a:spcAft>
              <a:buFont typeface="Arial" panose="020B0604020202020204" pitchFamily="34" charset="0"/>
              <a:buChar char="•"/>
            </a:pPr>
            <a:r>
              <a:rPr lang="hu-HU" sz="2000" b="1" dirty="0" smtClean="0">
                <a:latin typeface="+mj-lt"/>
              </a:rPr>
              <a:t>Nem jelent a nemzeti állampolgársággal egyenértékű </a:t>
            </a:r>
            <a:r>
              <a:rPr lang="hu-HU" sz="2000" dirty="0" smtClean="0">
                <a:latin typeface="+mj-lt"/>
              </a:rPr>
              <a:t>jogállást</a:t>
            </a:r>
            <a:r>
              <a:rPr lang="hu-HU" sz="2000" dirty="0" smtClean="0">
                <a:latin typeface="+mj-lt"/>
              </a:rPr>
              <a:t>, </a:t>
            </a:r>
            <a:r>
              <a:rPr lang="hu-HU" sz="2000" dirty="0" smtClean="0">
                <a:latin typeface="+mj-lt"/>
              </a:rPr>
              <a:t>kiegészíti</a:t>
            </a:r>
            <a:r>
              <a:rPr lang="hu-HU" sz="2000" dirty="0">
                <a:latin typeface="+mj-lt"/>
              </a:rPr>
              <a:t>, de nem helyettesíti a nemzeti állampolgárságot. </a:t>
            </a:r>
            <a:endParaRPr lang="hu-HU" sz="2000" dirty="0" smtClean="0">
              <a:latin typeface="+mj-lt"/>
            </a:endParaRPr>
          </a:p>
          <a:p>
            <a:pPr algn="just"/>
            <a:endParaRPr lang="hu-HU" sz="2000" dirty="0" smtClean="0">
              <a:latin typeface="+mj-lt"/>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80" y="3146209"/>
            <a:ext cx="8897320" cy="4608512"/>
          </a:xfrm>
          <a:prstGeom prst="rect">
            <a:avLst/>
          </a:prstGeom>
        </p:spPr>
      </p:pic>
      <p:sp>
        <p:nvSpPr>
          <p:cNvPr id="4" name="Szövegdoboz 3"/>
          <p:cNvSpPr txBox="1"/>
          <p:nvPr/>
        </p:nvSpPr>
        <p:spPr>
          <a:xfrm>
            <a:off x="107504" y="6582711"/>
            <a:ext cx="2034531" cy="200055"/>
          </a:xfrm>
          <a:prstGeom prst="rect">
            <a:avLst/>
          </a:prstGeom>
          <a:noFill/>
        </p:spPr>
        <p:txBody>
          <a:bodyPr wrap="none" rtlCol="0">
            <a:spAutoFit/>
          </a:bodyPr>
          <a:lstStyle/>
          <a:p>
            <a:r>
              <a:rPr lang="hu-HU" sz="700" dirty="0" smtClean="0"/>
              <a:t>Forrás: </a:t>
            </a:r>
            <a:r>
              <a:rPr lang="hu-HU" sz="700" dirty="0">
                <a:hlinkClick r:id="rId3"/>
              </a:rPr>
              <a:t>https://europa.eu/youth/node/58805_nl</a:t>
            </a:r>
            <a:endParaRPr lang="hu-HU" sz="700" dirty="0"/>
          </a:p>
        </p:txBody>
      </p:sp>
    </p:spTree>
    <p:extLst>
      <p:ext uri="{BB962C8B-B14F-4D97-AF65-F5344CB8AC3E}">
        <p14:creationId xmlns:p14="http://schemas.microsoft.com/office/powerpoint/2010/main" val="56333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547664" y="0"/>
            <a:ext cx="7340352" cy="1470025"/>
          </a:xfrm>
        </p:spPr>
        <p:txBody>
          <a:bodyPr/>
          <a:lstStyle/>
          <a:p>
            <a:pPr marL="285750" indent="-285750"/>
            <a:r>
              <a:rPr lang="hu-HU" sz="3600" b="1" dirty="0"/>
              <a:t>Az európai ombudsmani (EO) panasz joga</a:t>
            </a:r>
          </a:p>
        </p:txBody>
      </p:sp>
      <p:sp>
        <p:nvSpPr>
          <p:cNvPr id="2" name="Szövegdoboz 1"/>
          <p:cNvSpPr txBox="1"/>
          <p:nvPr/>
        </p:nvSpPr>
        <p:spPr>
          <a:xfrm>
            <a:off x="323528" y="1844824"/>
            <a:ext cx="3744416" cy="3785652"/>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smtClean="0">
                <a:latin typeface="+mj-lt"/>
              </a:rPr>
              <a:t>Az EO által kiadott </a:t>
            </a:r>
            <a:r>
              <a:rPr lang="hu-HU" sz="2000" b="1" dirty="0" smtClean="0">
                <a:latin typeface="+mj-lt"/>
              </a:rPr>
              <a:t>aktusok nem bírnak jogi kötelező erővel</a:t>
            </a:r>
            <a:r>
              <a:rPr lang="hu-HU" sz="2000" dirty="0" smtClean="0">
                <a:latin typeface="+mj-lt"/>
              </a:rPr>
              <a:t>, azokat végrehajtani az adott szerv kompromisszuma nélkül nem lehet.</a:t>
            </a:r>
          </a:p>
          <a:p>
            <a:pPr marL="342900" indent="-342900" algn="just">
              <a:buFont typeface="Arial" panose="020B0604020202020204" pitchFamily="34" charset="0"/>
              <a:buChar char="•"/>
            </a:pPr>
            <a:r>
              <a:rPr lang="hu-HU" sz="2000" dirty="0" smtClean="0">
                <a:latin typeface="+mj-lt"/>
              </a:rPr>
              <a:t>A Bíróság előtt megsemmisítés iránti eljárásban megtámadni vagy bírói úton kikényszeríteni az EO ajánlásait nem lehet, amely hozzátartozik az ombudsmani intézmény lényegéhez.</a:t>
            </a:r>
            <a:endParaRPr lang="hu-HU" sz="2000" dirty="0">
              <a:latin typeface="+mj-lt"/>
            </a:endParaRP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2" y="1347629"/>
            <a:ext cx="4280367" cy="5282686"/>
          </a:xfrm>
          <a:prstGeom prst="rect">
            <a:avLst/>
          </a:prstGeom>
        </p:spPr>
      </p:pic>
      <p:sp>
        <p:nvSpPr>
          <p:cNvPr id="6" name="Szövegdoboz 5"/>
          <p:cNvSpPr txBox="1"/>
          <p:nvPr/>
        </p:nvSpPr>
        <p:spPr>
          <a:xfrm>
            <a:off x="4800492" y="6622513"/>
            <a:ext cx="4078361" cy="253916"/>
          </a:xfrm>
          <a:prstGeom prst="rect">
            <a:avLst/>
          </a:prstGeom>
          <a:noFill/>
        </p:spPr>
        <p:txBody>
          <a:bodyPr wrap="none" rtlCol="0">
            <a:spAutoFit/>
          </a:bodyPr>
          <a:lstStyle/>
          <a:p>
            <a:r>
              <a:rPr lang="hu-HU" sz="1050" dirty="0" smtClean="0"/>
              <a:t>Forrás: </a:t>
            </a:r>
            <a:r>
              <a:rPr lang="hu-HU" sz="1050" dirty="0">
                <a:hlinkClick r:id="rId3"/>
              </a:rPr>
              <a:t>https://www.ombudsman.europa.eu/en/annual/hu/113728</a:t>
            </a:r>
            <a:endParaRPr lang="hu-HU" sz="1050" dirty="0"/>
          </a:p>
        </p:txBody>
      </p:sp>
    </p:spTree>
    <p:extLst>
      <p:ext uri="{BB962C8B-B14F-4D97-AF65-F5344CB8AC3E}">
        <p14:creationId xmlns:p14="http://schemas.microsoft.com/office/powerpoint/2010/main" val="755448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petíciós jog</a:t>
            </a:r>
            <a:br>
              <a:rPr lang="hu-HU" sz="4000" b="1" dirty="0" smtClean="0"/>
            </a:br>
            <a:r>
              <a:rPr lang="hu-HU" sz="4000" b="1" dirty="0" smtClean="0"/>
              <a:t>- Jogalap -</a:t>
            </a:r>
            <a:endParaRPr lang="hu-HU" sz="4000" b="1" dirty="0"/>
          </a:p>
        </p:txBody>
      </p:sp>
      <p:sp>
        <p:nvSpPr>
          <p:cNvPr id="2" name="Téglalap 1"/>
          <p:cNvSpPr/>
          <p:nvPr/>
        </p:nvSpPr>
        <p:spPr>
          <a:xfrm>
            <a:off x="467544" y="1484785"/>
            <a:ext cx="8208912" cy="4401205"/>
          </a:xfrm>
          <a:prstGeom prst="rect">
            <a:avLst/>
          </a:prstGeom>
        </p:spPr>
        <p:txBody>
          <a:bodyPr wrap="square">
            <a:spAutoFit/>
          </a:bodyPr>
          <a:lstStyle/>
          <a:p>
            <a:pPr algn="just"/>
            <a:r>
              <a:rPr lang="hu-HU" sz="2000" dirty="0">
                <a:latin typeface="+mj-lt"/>
              </a:rPr>
              <a:t>A Maastrichti Szerződés hatálybalépése óta az Európai Unió bármely polgárának joga van panasz vagy kérelem formájában </a:t>
            </a:r>
            <a:r>
              <a:rPr lang="hu-HU" sz="2000" b="1" dirty="0">
                <a:latin typeface="+mj-lt"/>
              </a:rPr>
              <a:t>petíciót benyújtani az Európai Parlamenthez az Európai Unió hatáskörébe tartozó kérdések kapcsán</a:t>
            </a:r>
            <a:r>
              <a:rPr lang="hu-HU" sz="2000" dirty="0">
                <a:latin typeface="+mj-lt"/>
              </a:rPr>
              <a:t>. </a:t>
            </a:r>
            <a:endParaRPr lang="hu-HU" sz="2000" dirty="0" smtClean="0">
              <a:latin typeface="+mj-lt"/>
            </a:endParaRPr>
          </a:p>
          <a:p>
            <a:pPr algn="just"/>
            <a:endParaRPr lang="hu-HU" sz="2000" dirty="0">
              <a:latin typeface="+mj-lt"/>
            </a:endParaRPr>
          </a:p>
          <a:p>
            <a:pPr marL="342900" indent="-342900" algn="just">
              <a:buFont typeface="Arial" panose="020B0604020202020204" pitchFamily="34" charset="0"/>
              <a:buChar char="•"/>
            </a:pPr>
            <a:r>
              <a:rPr lang="hu-HU" sz="2000" dirty="0" smtClean="0">
                <a:latin typeface="+mj-lt"/>
              </a:rPr>
              <a:t>Jelentőségét erősíti, hogy bizonyos petíciókat </a:t>
            </a:r>
            <a:r>
              <a:rPr lang="hu-HU" sz="2000" b="1" dirty="0" smtClean="0">
                <a:latin typeface="+mj-lt"/>
              </a:rPr>
              <a:t>több millióan aláírtak </a:t>
            </a:r>
            <a:r>
              <a:rPr lang="hu-HU" sz="2000" dirty="0" smtClean="0">
                <a:latin typeface="+mj-lt"/>
              </a:rPr>
              <a:t>(pl. kozmetikumok állatkísérletekkel való tesztelése elleni petíció). </a:t>
            </a:r>
          </a:p>
          <a:p>
            <a:pPr marL="342900" indent="-342900" algn="just">
              <a:buFont typeface="Arial" panose="020B0604020202020204" pitchFamily="34" charset="0"/>
              <a:buChar char="•"/>
            </a:pPr>
            <a:r>
              <a:rPr lang="hu-HU" sz="2000" dirty="0" smtClean="0">
                <a:latin typeface="+mj-lt"/>
              </a:rPr>
              <a:t>Legtöbb petíciót a </a:t>
            </a:r>
            <a:r>
              <a:rPr lang="hu-HU" sz="2000" b="1" dirty="0" smtClean="0">
                <a:latin typeface="+mj-lt"/>
              </a:rPr>
              <a:t>környezetvédelem és a szociális ügyek </a:t>
            </a:r>
            <a:r>
              <a:rPr lang="hu-HU" sz="2000" dirty="0" smtClean="0">
                <a:latin typeface="+mj-lt"/>
              </a:rPr>
              <a:t>témájához kapcsolódóan terjesztik elő.</a:t>
            </a:r>
          </a:p>
          <a:p>
            <a:pPr algn="just"/>
            <a:endParaRPr lang="hu-HU" sz="2000" dirty="0" smtClean="0">
              <a:latin typeface="+mj-lt"/>
            </a:endParaRPr>
          </a:p>
          <a:p>
            <a:pPr algn="just"/>
            <a:r>
              <a:rPr lang="hu-HU" sz="2000" b="1" dirty="0" smtClean="0">
                <a:latin typeface="+mj-lt"/>
              </a:rPr>
              <a:t>Jogforrások:</a:t>
            </a:r>
            <a:endParaRPr lang="hu-HU" sz="2000" b="1" dirty="0">
              <a:latin typeface="+mj-lt"/>
            </a:endParaRP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 működéséről szóló szerződés (EUMSZ) 20., 24. és 227. cikke,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 Alapjogi Chartájának 44. cikke.</a:t>
            </a:r>
          </a:p>
        </p:txBody>
      </p:sp>
    </p:spTree>
    <p:extLst>
      <p:ext uri="{BB962C8B-B14F-4D97-AF65-F5344CB8AC3E}">
        <p14:creationId xmlns:p14="http://schemas.microsoft.com/office/powerpoint/2010/main" val="2186424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petíciós jog</a:t>
            </a:r>
            <a:endParaRPr lang="hu-HU" sz="4000" b="1" dirty="0"/>
          </a:p>
        </p:txBody>
      </p:sp>
      <p:sp>
        <p:nvSpPr>
          <p:cNvPr id="2" name="Szövegdoboz 1"/>
          <p:cNvSpPr txBox="1"/>
          <p:nvPr/>
        </p:nvSpPr>
        <p:spPr>
          <a:xfrm>
            <a:off x="395536" y="1628800"/>
            <a:ext cx="8352928" cy="3170099"/>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smtClean="0">
                <a:latin typeface="+mj-lt"/>
              </a:rPr>
              <a:t>A </a:t>
            </a:r>
            <a:r>
              <a:rPr lang="hu-HU" sz="2000" b="1" dirty="0" smtClean="0">
                <a:latin typeface="+mj-lt"/>
              </a:rPr>
              <a:t>petíció benyújtható egyénileg és csoportosan </a:t>
            </a:r>
            <a:r>
              <a:rPr lang="hu-HU" sz="2000" dirty="0" smtClean="0">
                <a:latin typeface="+mj-lt"/>
              </a:rPr>
              <a:t>is, mely jog </a:t>
            </a:r>
            <a:r>
              <a:rPr lang="hu-HU" sz="2000" b="1" dirty="0" smtClean="0">
                <a:latin typeface="+mj-lt"/>
              </a:rPr>
              <a:t>nincs speciális formalitásokhoz kötve</a:t>
            </a:r>
            <a:r>
              <a:rPr lang="hu-HU" sz="2000" dirty="0" smtClean="0">
                <a:latin typeface="+mj-lt"/>
              </a:rPr>
              <a:t>, mindössze írásban és az Európai Parlamentnek címezve, az Unió valamely hivatalos nyelvén kell benyújtani, és tartalmazza a benyújtó nevét, állampolgárságát, lakcímét és aláírását.</a:t>
            </a:r>
          </a:p>
          <a:p>
            <a:pPr algn="just"/>
            <a:endParaRPr lang="hu-HU" sz="2000" dirty="0" smtClean="0">
              <a:latin typeface="+mj-lt"/>
            </a:endParaRPr>
          </a:p>
          <a:p>
            <a:pPr algn="just"/>
            <a:r>
              <a:rPr lang="hu-HU" sz="2000" dirty="0" smtClean="0">
                <a:latin typeface="+mj-lt"/>
              </a:rPr>
              <a:t>A </a:t>
            </a:r>
            <a:r>
              <a:rPr lang="hu-HU" sz="2000" b="1" dirty="0" smtClean="0">
                <a:latin typeface="+mj-lt"/>
              </a:rPr>
              <a:t>petíció </a:t>
            </a:r>
            <a:r>
              <a:rPr lang="hu-HU" sz="2000" b="1" dirty="0">
                <a:latin typeface="+mj-lt"/>
              </a:rPr>
              <a:t>elfogadhatóságának feltétele</a:t>
            </a:r>
            <a:r>
              <a:rPr lang="hu-HU" sz="2000" dirty="0">
                <a:latin typeface="+mj-lt"/>
              </a:rPr>
              <a:t>, </a:t>
            </a:r>
            <a:r>
              <a:rPr lang="hu-HU" sz="2000" dirty="0" smtClean="0">
                <a:latin typeface="+mj-lt"/>
              </a:rPr>
              <a:t>hogy:</a:t>
            </a:r>
          </a:p>
          <a:p>
            <a:pPr marL="342900" indent="-342900" algn="just">
              <a:buFont typeface="Arial" panose="020B0604020202020204" pitchFamily="34" charset="0"/>
              <a:buChar char="•"/>
            </a:pPr>
            <a:r>
              <a:rPr lang="hu-HU" sz="2000" dirty="0">
                <a:latin typeface="+mj-lt"/>
              </a:rPr>
              <a:t>a</a:t>
            </a:r>
            <a:r>
              <a:rPr lang="hu-HU" sz="2000" dirty="0" smtClean="0">
                <a:latin typeface="+mj-lt"/>
              </a:rPr>
              <a:t> tárgya </a:t>
            </a:r>
            <a:r>
              <a:rPr lang="hu-HU" sz="2000" dirty="0">
                <a:latin typeface="+mj-lt"/>
              </a:rPr>
              <a:t>az </a:t>
            </a:r>
            <a:r>
              <a:rPr lang="hu-HU" sz="2000" b="1" dirty="0">
                <a:latin typeface="+mj-lt"/>
              </a:rPr>
              <a:t>Európai Unió tevékenységi körébe kell tartoznia</a:t>
            </a:r>
            <a:r>
              <a:rPr lang="hu-HU" sz="2000" dirty="0">
                <a:latin typeface="+mj-lt"/>
              </a:rPr>
              <a:t>,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a:t>
            </a:r>
            <a:r>
              <a:rPr lang="hu-HU" sz="2000" dirty="0">
                <a:latin typeface="+mj-lt"/>
              </a:rPr>
              <a:t>petíció benyújtóját </a:t>
            </a:r>
            <a:r>
              <a:rPr lang="hu-HU" sz="2000" b="1" dirty="0">
                <a:latin typeface="+mj-lt"/>
              </a:rPr>
              <a:t>közvetlenül kell érintenie</a:t>
            </a:r>
            <a:r>
              <a:rPr lang="hu-HU" sz="2000" dirty="0" smtClean="0">
                <a:latin typeface="+mj-lt"/>
              </a:rPr>
              <a:t>. </a:t>
            </a:r>
          </a:p>
          <a:p>
            <a:pPr algn="just"/>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Mindkét feltételt </a:t>
            </a:r>
            <a:r>
              <a:rPr lang="hu-HU" sz="2000" b="1" dirty="0" smtClean="0">
                <a:latin typeface="+mj-lt"/>
              </a:rPr>
              <a:t>tágan </a:t>
            </a:r>
            <a:r>
              <a:rPr lang="hu-HU" sz="2000" b="1" dirty="0" smtClean="0">
                <a:latin typeface="+mj-lt"/>
              </a:rPr>
              <a:t>értelmezik</a:t>
            </a:r>
            <a:r>
              <a:rPr lang="hu-HU" sz="2000" dirty="0">
                <a:latin typeface="+mj-lt"/>
              </a:rPr>
              <a:t>.</a:t>
            </a:r>
            <a:endParaRPr lang="hu-HU" sz="2000" dirty="0" smtClean="0">
              <a:latin typeface="+mj-lt"/>
            </a:endParaRPr>
          </a:p>
        </p:txBody>
      </p:sp>
    </p:spTree>
    <p:extLst>
      <p:ext uri="{BB962C8B-B14F-4D97-AF65-F5344CB8AC3E}">
        <p14:creationId xmlns:p14="http://schemas.microsoft.com/office/powerpoint/2010/main" val="3278508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petíciós jog</a:t>
            </a:r>
            <a:endParaRPr lang="hu-HU" sz="4000" b="1" dirty="0"/>
          </a:p>
        </p:txBody>
      </p:sp>
      <p:sp>
        <p:nvSpPr>
          <p:cNvPr id="2" name="Szövegdoboz 1"/>
          <p:cNvSpPr txBox="1"/>
          <p:nvPr/>
        </p:nvSpPr>
        <p:spPr>
          <a:xfrm>
            <a:off x="395536" y="1340768"/>
            <a:ext cx="8352928" cy="4708981"/>
          </a:xfrm>
          <a:prstGeom prst="rect">
            <a:avLst/>
          </a:prstGeom>
          <a:noFill/>
        </p:spPr>
        <p:txBody>
          <a:bodyPr wrap="square" rtlCol="0">
            <a:spAutoFit/>
          </a:bodyPr>
          <a:lstStyle/>
          <a:p>
            <a:pPr algn="just"/>
            <a:r>
              <a:rPr lang="hu-HU" sz="2000" dirty="0">
                <a:latin typeface="+mj-lt"/>
              </a:rPr>
              <a:t>A petíciók elfogadásáról a Petíciós Bizottság dönt. </a:t>
            </a:r>
          </a:p>
          <a:p>
            <a:pPr marL="342900" indent="-342900" algn="just">
              <a:buFont typeface="Arial" panose="020B0604020202020204" pitchFamily="34" charset="0"/>
              <a:buChar char="•"/>
            </a:pPr>
            <a:r>
              <a:rPr lang="hu-HU" sz="2000" dirty="0">
                <a:latin typeface="+mj-lt"/>
              </a:rPr>
              <a:t>A bizottság állapítja meg, hogy a petíció tárgya az </a:t>
            </a:r>
            <a:r>
              <a:rPr lang="hu-HU" sz="2000" b="1" dirty="0">
                <a:latin typeface="+mj-lt"/>
              </a:rPr>
              <a:t>Európai Unió tevékenységi körébe tartozik-e</a:t>
            </a:r>
            <a:r>
              <a:rPr lang="hu-HU" sz="2000" dirty="0">
                <a:latin typeface="+mj-lt"/>
              </a:rPr>
              <a:t>. </a:t>
            </a:r>
          </a:p>
          <a:p>
            <a:pPr marL="342900" indent="-342900" algn="just">
              <a:buFont typeface="Arial" panose="020B0604020202020204" pitchFamily="34" charset="0"/>
              <a:buChar char="•"/>
            </a:pPr>
            <a:r>
              <a:rPr lang="hu-HU" sz="2000" dirty="0">
                <a:latin typeface="+mj-lt"/>
              </a:rPr>
              <a:t>A</a:t>
            </a:r>
            <a:r>
              <a:rPr lang="hu-HU" sz="2000" b="1" dirty="0">
                <a:latin typeface="+mj-lt"/>
              </a:rPr>
              <a:t> nem az EU tevékenységi körébe tartozó </a:t>
            </a:r>
            <a:r>
              <a:rPr lang="hu-HU" sz="2000" dirty="0">
                <a:latin typeface="+mj-lt"/>
              </a:rPr>
              <a:t>petíciót elfogadhatatlannak nyilvánítják. A döntés okairól tájékoztatják a petíció benyújtóját. </a:t>
            </a:r>
          </a:p>
          <a:p>
            <a:pPr marL="342900" indent="-342900" algn="just">
              <a:buFont typeface="Arial" panose="020B0604020202020204" pitchFamily="34" charset="0"/>
              <a:buChar char="•"/>
            </a:pPr>
            <a:r>
              <a:rPr lang="hu-HU" sz="2000" dirty="0">
                <a:latin typeface="+mj-lt"/>
              </a:rPr>
              <a:t>A petíciók benyújtóit gyakran irányítják valamely </a:t>
            </a:r>
            <a:r>
              <a:rPr lang="hu-HU" sz="2000" b="1" dirty="0">
                <a:latin typeface="+mj-lt"/>
              </a:rPr>
              <a:t>más nemzeti, európai vagy nemzetközi szervhez</a:t>
            </a:r>
            <a:r>
              <a:rPr lang="hu-HU" sz="2000" dirty="0">
                <a:latin typeface="+mj-lt"/>
              </a:rPr>
              <a:t>.</a:t>
            </a:r>
          </a:p>
          <a:p>
            <a:pPr marL="342900" indent="-342900" algn="just">
              <a:buFont typeface="Arial" panose="020B0604020202020204" pitchFamily="34" charset="0"/>
              <a:buChar char="•"/>
            </a:pPr>
            <a:endParaRPr lang="hu-HU" sz="2000" dirty="0">
              <a:latin typeface="+mj-lt"/>
            </a:endParaRPr>
          </a:p>
          <a:p>
            <a:pPr algn="just"/>
            <a:r>
              <a:rPr lang="hu-HU" sz="2000" dirty="0">
                <a:latin typeface="+mj-lt"/>
              </a:rPr>
              <a:t>A Petíciós Bizottság dönt a petíció </a:t>
            </a:r>
            <a:r>
              <a:rPr lang="hu-HU" sz="2000" b="1" dirty="0">
                <a:latin typeface="+mj-lt"/>
              </a:rPr>
              <a:t>napirendre tűzéséről</a:t>
            </a:r>
            <a:r>
              <a:rPr lang="hu-HU" sz="2000" dirty="0">
                <a:latin typeface="+mj-lt"/>
              </a:rPr>
              <a:t>. </a:t>
            </a:r>
          </a:p>
          <a:p>
            <a:pPr marL="342900" indent="-342900" algn="just">
              <a:buFont typeface="Arial" panose="020B0604020202020204" pitchFamily="34" charset="0"/>
              <a:buChar char="•"/>
            </a:pPr>
            <a:r>
              <a:rPr lang="hu-HU" sz="2000" b="1" dirty="0">
                <a:latin typeface="+mj-lt"/>
              </a:rPr>
              <a:t>A napirendre tűzött </a:t>
            </a:r>
            <a:r>
              <a:rPr lang="hu-HU" sz="2000" dirty="0">
                <a:latin typeface="+mj-lt"/>
              </a:rPr>
              <a:t>petíció benyújtója, a Bizottság és a tagállamok képviselői is meghívást kapnak az ülésre. </a:t>
            </a:r>
          </a:p>
          <a:p>
            <a:pPr marL="342900" indent="-342900" algn="just">
              <a:buFont typeface="Arial" panose="020B0604020202020204" pitchFamily="34" charset="0"/>
              <a:buChar char="•"/>
            </a:pPr>
            <a:r>
              <a:rPr lang="hu-HU" sz="2000" dirty="0">
                <a:latin typeface="+mj-lt"/>
              </a:rPr>
              <a:t>Az ülésen a benyújtó </a:t>
            </a:r>
            <a:r>
              <a:rPr lang="hu-HU" sz="2000" b="1" dirty="0">
                <a:latin typeface="+mj-lt"/>
              </a:rPr>
              <a:t>ismerteti petícióját</a:t>
            </a:r>
            <a:r>
              <a:rPr lang="hu-HU" sz="2000" dirty="0">
                <a:latin typeface="+mj-lt"/>
              </a:rPr>
              <a:t>, a Bizottság szóban kifejti álláspontját, majd észrevételezi a petícióban felvetett kérdésekre adott írásbeli választ, ezt követően pedig az érintett tagállamok képviselői kaphatnak szót.</a:t>
            </a:r>
          </a:p>
        </p:txBody>
      </p:sp>
    </p:spTree>
    <p:extLst>
      <p:ext uri="{BB962C8B-B14F-4D97-AF65-F5344CB8AC3E}">
        <p14:creationId xmlns:p14="http://schemas.microsoft.com/office/powerpoint/2010/main" val="1355833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 petíciós jog</a:t>
            </a:r>
            <a:endParaRPr lang="hu-HU" sz="4000" b="1" dirty="0"/>
          </a:p>
        </p:txBody>
      </p:sp>
      <p:sp>
        <p:nvSpPr>
          <p:cNvPr id="2" name="Szövegdoboz 1"/>
          <p:cNvSpPr txBox="1"/>
          <p:nvPr/>
        </p:nvSpPr>
        <p:spPr>
          <a:xfrm>
            <a:off x="539552" y="1628800"/>
            <a:ext cx="8352928" cy="3785652"/>
          </a:xfrm>
          <a:prstGeom prst="rect">
            <a:avLst/>
          </a:prstGeom>
          <a:noFill/>
        </p:spPr>
        <p:txBody>
          <a:bodyPr wrap="square" rtlCol="0">
            <a:spAutoFit/>
          </a:bodyPr>
          <a:lstStyle/>
          <a:p>
            <a:pPr algn="just"/>
            <a:r>
              <a:rPr lang="hu-HU" sz="2000" dirty="0" smtClean="0">
                <a:latin typeface="+mj-lt"/>
              </a:rPr>
              <a:t>A </a:t>
            </a:r>
            <a:r>
              <a:rPr lang="hu-HU" sz="2000" dirty="0">
                <a:latin typeface="+mj-lt"/>
              </a:rPr>
              <a:t>bizottság </a:t>
            </a:r>
            <a:r>
              <a:rPr lang="hu-HU" sz="2000" dirty="0" smtClean="0">
                <a:latin typeface="+mj-lt"/>
              </a:rPr>
              <a:t>az alábbi esetekben </a:t>
            </a:r>
            <a:r>
              <a:rPr lang="hu-HU" sz="2000" b="1" dirty="0" smtClean="0">
                <a:latin typeface="+mj-lt"/>
              </a:rPr>
              <a:t>lezárhatja </a:t>
            </a:r>
            <a:r>
              <a:rPr lang="hu-HU" sz="2000" b="1" dirty="0">
                <a:latin typeface="+mj-lt"/>
              </a:rPr>
              <a:t>a </a:t>
            </a:r>
            <a:r>
              <a:rPr lang="hu-HU" sz="2000" b="1" dirty="0" smtClean="0">
                <a:latin typeface="+mj-lt"/>
              </a:rPr>
              <a:t>petíciót, </a:t>
            </a:r>
            <a:r>
              <a:rPr lang="hu-HU" sz="2000" dirty="0" smtClean="0">
                <a:latin typeface="+mj-lt"/>
              </a:rPr>
              <a:t>ha:</a:t>
            </a:r>
          </a:p>
          <a:p>
            <a:pPr marL="342900" indent="-342900" algn="just">
              <a:buFont typeface="Arial" panose="020B0604020202020204" pitchFamily="34" charset="0"/>
              <a:buChar char="•"/>
            </a:pPr>
            <a:r>
              <a:rPr lang="hu-HU" sz="2000" dirty="0" smtClean="0">
                <a:latin typeface="+mj-lt"/>
              </a:rPr>
              <a:t>a bizottsági vitát követően, </a:t>
            </a:r>
            <a:r>
              <a:rPr lang="hu-HU" sz="2000" dirty="0">
                <a:latin typeface="+mj-lt"/>
              </a:rPr>
              <a:t>az elfogadhatóságról hozott döntés </a:t>
            </a:r>
            <a:r>
              <a:rPr lang="hu-HU" sz="2000" dirty="0" smtClean="0">
                <a:latin typeface="+mj-lt"/>
              </a:rPr>
              <a:t>után </a:t>
            </a:r>
            <a:r>
              <a:rPr lang="hu-HU" sz="2000" dirty="0">
                <a:latin typeface="+mj-lt"/>
              </a:rPr>
              <a:t>további intézkedés nem hozható a petíció tárgyában,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benyújtó </a:t>
            </a:r>
            <a:r>
              <a:rPr lang="hu-HU" sz="2000" dirty="0">
                <a:latin typeface="+mj-lt"/>
              </a:rPr>
              <a:t>visszavonja a </a:t>
            </a:r>
            <a:r>
              <a:rPr lang="hu-HU" sz="2000" dirty="0" smtClean="0">
                <a:latin typeface="+mj-lt"/>
              </a:rPr>
              <a:t>petícióját, </a:t>
            </a:r>
          </a:p>
          <a:p>
            <a:pPr marL="342900" indent="-342900" algn="just">
              <a:buFont typeface="Arial" panose="020B0604020202020204" pitchFamily="34" charset="0"/>
              <a:buChar char="•"/>
            </a:pPr>
            <a:r>
              <a:rPr lang="hu-HU" sz="2000" dirty="0" smtClean="0">
                <a:latin typeface="+mj-lt"/>
              </a:rPr>
              <a:t>a benyújtója </a:t>
            </a:r>
            <a:r>
              <a:rPr lang="hu-HU" sz="2000" dirty="0">
                <a:latin typeface="+mj-lt"/>
              </a:rPr>
              <a:t>meghatározott határidőn belül nem válaszol a kérdésekre</a:t>
            </a:r>
            <a:r>
              <a:rPr lang="hu-HU" sz="2000" dirty="0" smtClean="0">
                <a:latin typeface="+mj-lt"/>
              </a:rPr>
              <a:t>.</a:t>
            </a:r>
          </a:p>
          <a:p>
            <a:pPr algn="just"/>
            <a:endParaRPr lang="hu-HU" sz="2000" dirty="0" smtClean="0">
              <a:latin typeface="+mj-lt"/>
            </a:endParaRPr>
          </a:p>
          <a:p>
            <a:pPr algn="just"/>
            <a:r>
              <a:rPr lang="hu-HU" sz="2000" dirty="0" smtClean="0">
                <a:latin typeface="+mj-lt"/>
              </a:rPr>
              <a:t>Az </a:t>
            </a:r>
            <a:r>
              <a:rPr lang="hu-HU" sz="2000" dirty="0">
                <a:latin typeface="+mj-lt"/>
              </a:rPr>
              <a:t>Európai Parlamenthez benyújtott petíciók </a:t>
            </a:r>
            <a:r>
              <a:rPr lang="hu-HU" sz="2000" b="1" dirty="0">
                <a:latin typeface="+mj-lt"/>
              </a:rPr>
              <a:t>nyilvános dokumentumokká válnak</a:t>
            </a:r>
            <a:r>
              <a:rPr lang="hu-HU" sz="2000" dirty="0">
                <a:latin typeface="+mj-lt"/>
              </a:rPr>
              <a:t>. </a:t>
            </a:r>
            <a:endParaRPr lang="hu-HU" sz="2000" dirty="0" smtClean="0">
              <a:latin typeface="+mj-lt"/>
            </a:endParaRPr>
          </a:p>
          <a:p>
            <a:pPr algn="just"/>
            <a:endParaRPr lang="hu-HU" sz="2000" dirty="0">
              <a:latin typeface="+mj-lt"/>
            </a:endParaRPr>
          </a:p>
          <a:p>
            <a:pPr algn="just"/>
            <a:r>
              <a:rPr lang="hu-HU" sz="2000" dirty="0" smtClean="0">
                <a:latin typeface="+mj-lt"/>
              </a:rPr>
              <a:t>Miután </a:t>
            </a:r>
            <a:r>
              <a:rPr lang="hu-HU" sz="2000" dirty="0">
                <a:latin typeface="+mj-lt"/>
              </a:rPr>
              <a:t>a Petíciós Bizottság az elfogadhatóságról határozott, a petíciók összefoglalóját és a többi vonatkozó dokumentumot az </a:t>
            </a:r>
            <a:r>
              <a:rPr lang="hu-HU" sz="2000" b="1" dirty="0">
                <a:latin typeface="+mj-lt"/>
              </a:rPr>
              <a:t>Európai Parlament valamennyi hivatalos nyelvén közzéteszik a petíciós portálon</a:t>
            </a:r>
            <a:r>
              <a:rPr lang="hu-HU" sz="2000" dirty="0">
                <a:latin typeface="+mj-lt"/>
              </a:rPr>
              <a:t>.</a:t>
            </a:r>
          </a:p>
        </p:txBody>
      </p:sp>
      <p:sp>
        <p:nvSpPr>
          <p:cNvPr id="3" name="Szövegdoboz 2"/>
          <p:cNvSpPr txBox="1"/>
          <p:nvPr/>
        </p:nvSpPr>
        <p:spPr>
          <a:xfrm>
            <a:off x="251520" y="5846382"/>
            <a:ext cx="8276625" cy="369332"/>
          </a:xfrm>
          <a:prstGeom prst="rect">
            <a:avLst/>
          </a:prstGeom>
          <a:noFill/>
        </p:spPr>
        <p:txBody>
          <a:bodyPr wrap="none" rtlCol="0">
            <a:spAutoFit/>
          </a:bodyPr>
          <a:lstStyle/>
          <a:p>
            <a:r>
              <a:rPr lang="hu-HU" dirty="0" smtClean="0">
                <a:latin typeface="+mj-lt"/>
              </a:rPr>
              <a:t>Petíciók keresése: </a:t>
            </a:r>
            <a:r>
              <a:rPr lang="hu-HU" dirty="0">
                <a:latin typeface="+mj-lt"/>
                <a:hlinkClick r:id="rId2"/>
              </a:rPr>
              <a:t>https://petiport.secure.europarl.europa.eu/petitions/hu/show-petitions</a:t>
            </a:r>
            <a:endParaRPr lang="hu-HU" dirty="0">
              <a:latin typeface="+mj-lt"/>
            </a:endParaRPr>
          </a:p>
        </p:txBody>
      </p:sp>
    </p:spTree>
    <p:extLst>
      <p:ext uri="{BB962C8B-B14F-4D97-AF65-F5344CB8AC3E}">
        <p14:creationId xmlns:p14="http://schemas.microsoft.com/office/powerpoint/2010/main" val="2576505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3600" b="1" dirty="0"/>
              <a:t>Az európai polgári kezdeményezés</a:t>
            </a:r>
            <a:br>
              <a:rPr lang="hu-HU" sz="3600" b="1" dirty="0"/>
            </a:br>
            <a:r>
              <a:rPr lang="hu-HU" sz="3600" b="1" dirty="0" smtClean="0"/>
              <a:t>- Jogalap -</a:t>
            </a:r>
            <a:endParaRPr lang="hu-HU" sz="3600" b="1" dirty="0"/>
          </a:p>
        </p:txBody>
      </p:sp>
      <p:sp>
        <p:nvSpPr>
          <p:cNvPr id="2" name="Téglalap 1"/>
          <p:cNvSpPr/>
          <p:nvPr/>
        </p:nvSpPr>
        <p:spPr>
          <a:xfrm>
            <a:off x="179512" y="1484784"/>
            <a:ext cx="8712968" cy="4708981"/>
          </a:xfrm>
          <a:prstGeom prst="rect">
            <a:avLst/>
          </a:prstGeom>
        </p:spPr>
        <p:txBody>
          <a:bodyPr wrap="square">
            <a:spAutoFit/>
          </a:bodyPr>
          <a:lstStyle/>
          <a:p>
            <a:pPr algn="just"/>
            <a:r>
              <a:rPr lang="hu-HU" sz="2000" dirty="0">
                <a:latin typeface="+mj-lt"/>
              </a:rPr>
              <a:t>Az Európai Unióban a részvételi demokrácia fontos eszköze </a:t>
            </a:r>
            <a:r>
              <a:rPr lang="hu-HU" sz="2000" b="1" dirty="0">
                <a:latin typeface="+mj-lt"/>
              </a:rPr>
              <a:t>az európai polgári </a:t>
            </a:r>
            <a:r>
              <a:rPr lang="hu-HU" sz="2000" b="1" dirty="0" smtClean="0">
                <a:latin typeface="+mj-lt"/>
              </a:rPr>
              <a:t>kezdeményezés</a:t>
            </a:r>
            <a:r>
              <a:rPr lang="hu-HU" sz="2000" dirty="0" smtClean="0">
                <a:latin typeface="+mj-lt"/>
              </a:rPr>
              <a:t>. Ez a kezdeményezés lehetővé </a:t>
            </a:r>
            <a:r>
              <a:rPr lang="hu-HU" sz="2000" dirty="0">
                <a:latin typeface="+mj-lt"/>
              </a:rPr>
              <a:t>teszi, hogy a tagállamok egynegyedéből kikerülő egymillió polgár </a:t>
            </a:r>
            <a:r>
              <a:rPr lang="hu-HU" sz="2000" b="1" dirty="0">
                <a:latin typeface="+mj-lt"/>
              </a:rPr>
              <a:t>felszólíthassa a Bizottságot arra</a:t>
            </a:r>
            <a:r>
              <a:rPr lang="hu-HU" sz="2000" dirty="0">
                <a:latin typeface="+mj-lt"/>
              </a:rPr>
              <a:t>, hogy jogalkotási aktusra irányuló javaslatot nyújtson be az uniós szerződések végrehajtására. </a:t>
            </a:r>
            <a:endParaRPr lang="hu-HU" sz="2000" dirty="0" smtClean="0">
              <a:latin typeface="+mj-lt"/>
            </a:endParaRPr>
          </a:p>
          <a:p>
            <a:pPr algn="just"/>
            <a:endParaRPr lang="hu-HU" sz="2000" dirty="0">
              <a:latin typeface="+mj-lt"/>
            </a:endParaRPr>
          </a:p>
          <a:p>
            <a:pPr algn="just"/>
            <a:r>
              <a:rPr lang="hu-HU" sz="2000" b="1" dirty="0" smtClean="0">
                <a:latin typeface="+mj-lt"/>
              </a:rPr>
              <a:t>Jogforrások:</a:t>
            </a:r>
            <a:endParaRPr lang="hu-HU" sz="2000" b="1" dirty="0">
              <a:latin typeface="+mj-lt"/>
            </a:endParaRP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Unióról szóló szerződés (EUSZ) 11. cikkének (4) bekezdése;</a:t>
            </a:r>
          </a:p>
          <a:p>
            <a:pPr marL="342900" indent="-342900" algn="just">
              <a:buFont typeface="Arial" panose="020B0604020202020204" pitchFamily="34" charset="0"/>
              <a:buChar char="•"/>
            </a:pPr>
            <a:r>
              <a:rPr lang="hu-HU" sz="2000" dirty="0" smtClean="0">
                <a:latin typeface="+mj-lt"/>
              </a:rPr>
              <a:t>Európai </a:t>
            </a:r>
            <a:r>
              <a:rPr lang="hu-HU" sz="2000" dirty="0">
                <a:latin typeface="+mj-lt"/>
              </a:rPr>
              <a:t>Unió működéséről szóló szerződés (EUMSZ) 24. cikkének (1) bekezdése;</a:t>
            </a:r>
          </a:p>
          <a:p>
            <a:pPr marL="342900" indent="-342900" algn="just">
              <a:buFont typeface="Arial" panose="020B0604020202020204" pitchFamily="34" charset="0"/>
              <a:buChar char="•"/>
            </a:pPr>
            <a:r>
              <a:rPr lang="hu-HU" sz="2000" dirty="0" smtClean="0">
                <a:latin typeface="+mj-lt"/>
              </a:rPr>
              <a:t>A </a:t>
            </a:r>
            <a:r>
              <a:rPr lang="hu-HU" sz="2000" dirty="0">
                <a:latin typeface="+mj-lt"/>
              </a:rPr>
              <a:t>polgári kezdeményezésről </a:t>
            </a:r>
            <a:r>
              <a:rPr lang="hu-HU" sz="2000" dirty="0" smtClean="0">
                <a:latin typeface="+mj-lt"/>
              </a:rPr>
              <a:t>szóló 211/2011/EU; </a:t>
            </a:r>
          </a:p>
          <a:p>
            <a:pPr marL="342900" indent="-342900" algn="just">
              <a:buFont typeface="Arial" panose="020B0604020202020204" pitchFamily="34" charset="0"/>
              <a:buChar char="•"/>
            </a:pPr>
            <a:r>
              <a:rPr lang="hu-HU" sz="2000" dirty="0">
                <a:latin typeface="+mj-lt"/>
              </a:rPr>
              <a:t>A</a:t>
            </a:r>
            <a:r>
              <a:rPr lang="hu-HU" sz="2000" dirty="0" smtClean="0">
                <a:latin typeface="+mj-lt"/>
              </a:rPr>
              <a:t>z </a:t>
            </a:r>
            <a:r>
              <a:rPr lang="hu-HU" sz="2000" dirty="0">
                <a:latin typeface="+mj-lt"/>
              </a:rPr>
              <a:t>európai polgári </a:t>
            </a:r>
            <a:r>
              <a:rPr lang="hu-HU" sz="2000" dirty="0" smtClean="0">
                <a:latin typeface="+mj-lt"/>
              </a:rPr>
              <a:t>kezdeményezésről szóló 2019/788/EU </a:t>
            </a:r>
            <a:r>
              <a:rPr lang="hu-HU" sz="2000" dirty="0">
                <a:latin typeface="+mj-lt"/>
              </a:rPr>
              <a:t>rendelet;</a:t>
            </a:r>
          </a:p>
          <a:p>
            <a:pPr marL="342900" indent="-342900" algn="just">
              <a:buFont typeface="Arial" panose="020B0604020202020204" pitchFamily="34" charset="0"/>
              <a:buChar char="•"/>
            </a:pPr>
            <a:r>
              <a:rPr lang="hu-HU" sz="2000" dirty="0" smtClean="0">
                <a:latin typeface="+mj-lt"/>
              </a:rPr>
              <a:t>Európai </a:t>
            </a:r>
            <a:r>
              <a:rPr lang="hu-HU" sz="2000" dirty="0">
                <a:latin typeface="+mj-lt"/>
              </a:rPr>
              <a:t>Parlament eljárási szabályzatának 222. és 230. cikke</a:t>
            </a:r>
            <a:r>
              <a:rPr lang="hu-HU" sz="2000" dirty="0" smtClean="0">
                <a:latin typeface="+mj-lt"/>
              </a:rPr>
              <a:t>.</a:t>
            </a:r>
          </a:p>
          <a:p>
            <a:pPr algn="just"/>
            <a:endParaRPr lang="hu-HU" sz="2000" dirty="0">
              <a:latin typeface="+mj-lt"/>
            </a:endParaRPr>
          </a:p>
          <a:p>
            <a:pPr algn="just"/>
            <a:endParaRPr lang="hu-HU" sz="2000" dirty="0">
              <a:latin typeface="+mj-lt"/>
            </a:endParaRPr>
          </a:p>
        </p:txBody>
      </p:sp>
    </p:spTree>
    <p:extLst>
      <p:ext uri="{BB962C8B-B14F-4D97-AF65-F5344CB8AC3E}">
        <p14:creationId xmlns:p14="http://schemas.microsoft.com/office/powerpoint/2010/main" val="135106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3600" b="1" dirty="0"/>
              <a:t>Az európai polgári </a:t>
            </a:r>
            <a:r>
              <a:rPr lang="hu-HU" sz="3600" b="1" dirty="0" smtClean="0"/>
              <a:t>kezdeményezés</a:t>
            </a:r>
            <a:endParaRPr lang="hu-HU" sz="3600" b="1" dirty="0"/>
          </a:p>
        </p:txBody>
      </p:sp>
      <p:sp>
        <p:nvSpPr>
          <p:cNvPr id="2" name="Szövegdoboz 1"/>
          <p:cNvSpPr txBox="1"/>
          <p:nvPr/>
        </p:nvSpPr>
        <p:spPr>
          <a:xfrm>
            <a:off x="368772" y="1340768"/>
            <a:ext cx="8451700" cy="5324535"/>
          </a:xfrm>
          <a:prstGeom prst="rect">
            <a:avLst/>
          </a:prstGeom>
          <a:noFill/>
        </p:spPr>
        <p:txBody>
          <a:bodyPr wrap="square" rtlCol="0">
            <a:spAutoFit/>
          </a:bodyPr>
          <a:lstStyle/>
          <a:p>
            <a:pPr algn="just"/>
            <a:r>
              <a:rPr lang="hu-HU" sz="2000" b="1" dirty="0">
                <a:latin typeface="+mj-lt"/>
              </a:rPr>
              <a:t>Polgári bizottság</a:t>
            </a:r>
            <a:endParaRPr lang="hu-HU" sz="2000" b="1" dirty="0" smtClean="0">
              <a:latin typeface="+mj-lt"/>
            </a:endParaRPr>
          </a:p>
          <a:p>
            <a:pPr marL="342900" indent="-342900" algn="just">
              <a:buFont typeface="Arial" panose="020B0604020202020204" pitchFamily="34" charset="0"/>
              <a:buChar char="•"/>
            </a:pPr>
            <a:r>
              <a:rPr lang="hu-HU" sz="2000" dirty="0" smtClean="0">
                <a:latin typeface="+mj-lt"/>
              </a:rPr>
              <a:t>Polgári kezdeményezés első lépése </a:t>
            </a:r>
            <a:r>
              <a:rPr lang="hu-HU" sz="2000" dirty="0">
                <a:latin typeface="+mj-lt"/>
              </a:rPr>
              <a:t>egy </a:t>
            </a:r>
            <a:r>
              <a:rPr lang="hu-HU" sz="2000" b="1" dirty="0" smtClean="0">
                <a:latin typeface="+mj-lt"/>
              </a:rPr>
              <a:t>szervező bizottság felállítása</a:t>
            </a:r>
            <a:r>
              <a:rPr lang="hu-HU" sz="2000" dirty="0" smtClean="0">
                <a:latin typeface="+mj-lt"/>
              </a:rPr>
              <a:t>, amelyet legalább </a:t>
            </a:r>
            <a:r>
              <a:rPr lang="hu-HU" sz="2000" dirty="0">
                <a:latin typeface="+mj-lt"/>
              </a:rPr>
              <a:t>hét olyan személynek kell alkotnia, akik legalább hét különböző tagállamban rendelkeznek </a:t>
            </a:r>
            <a:r>
              <a:rPr lang="hu-HU" sz="2000" dirty="0" smtClean="0">
                <a:latin typeface="+mj-lt"/>
              </a:rPr>
              <a:t>lakóhellyel és </a:t>
            </a:r>
            <a:r>
              <a:rPr lang="hu-HU" sz="2000" dirty="0">
                <a:latin typeface="+mj-lt"/>
              </a:rPr>
              <a:t>elérték az európai parlamenti választásokon való részvételre jogosító életkort</a:t>
            </a:r>
            <a:r>
              <a:rPr lang="hu-HU" sz="2000" dirty="0" smtClean="0">
                <a:latin typeface="+mj-lt"/>
              </a:rPr>
              <a:t>.</a:t>
            </a:r>
          </a:p>
          <a:p>
            <a:pPr algn="just"/>
            <a:endParaRPr lang="hu-HU" sz="2000" dirty="0" smtClean="0">
              <a:latin typeface="+mj-lt"/>
            </a:endParaRPr>
          </a:p>
          <a:p>
            <a:pPr algn="just"/>
            <a:r>
              <a:rPr lang="hu-HU" sz="2000" b="1" dirty="0">
                <a:latin typeface="+mj-lt"/>
              </a:rPr>
              <a:t>Nyilvántartásba vétel</a:t>
            </a:r>
          </a:p>
          <a:p>
            <a:pPr marL="342900" indent="-342900" algn="just">
              <a:buFont typeface="Arial" panose="020B0604020202020204" pitchFamily="34" charset="0"/>
              <a:buChar char="•"/>
            </a:pPr>
            <a:r>
              <a:rPr lang="hu-HU" sz="2000" dirty="0">
                <a:latin typeface="+mj-lt"/>
              </a:rPr>
              <a:t>A támogató nyilatkozatok </a:t>
            </a:r>
            <a:r>
              <a:rPr lang="hu-HU" sz="2000" dirty="0" smtClean="0">
                <a:latin typeface="+mj-lt"/>
              </a:rPr>
              <a:t>összegyűjtése előtt a </a:t>
            </a:r>
            <a:r>
              <a:rPr lang="hu-HU" sz="2000" b="1" dirty="0">
                <a:latin typeface="+mj-lt"/>
              </a:rPr>
              <a:t>bizottság nyilvántartásba </a:t>
            </a:r>
            <a:r>
              <a:rPr lang="hu-HU" sz="2000" b="1" dirty="0" smtClean="0">
                <a:latin typeface="+mj-lt"/>
              </a:rPr>
              <a:t>veteti </a:t>
            </a:r>
            <a:r>
              <a:rPr lang="hu-HU" sz="2000" b="1" dirty="0">
                <a:latin typeface="+mj-lt"/>
              </a:rPr>
              <a:t>a </a:t>
            </a:r>
            <a:r>
              <a:rPr lang="hu-HU" sz="2000" b="1" dirty="0" smtClean="0">
                <a:latin typeface="+mj-lt"/>
              </a:rPr>
              <a:t>kezdeményezést az </a:t>
            </a:r>
            <a:r>
              <a:rPr lang="hu-HU" sz="2000" b="1" dirty="0">
                <a:latin typeface="+mj-lt"/>
              </a:rPr>
              <a:t>Európai </a:t>
            </a:r>
            <a:r>
              <a:rPr lang="hu-HU" sz="2000" b="1" dirty="0" smtClean="0">
                <a:latin typeface="+mj-lt"/>
              </a:rPr>
              <a:t>Bizottság által</a:t>
            </a:r>
            <a:r>
              <a:rPr lang="hu-HU" sz="2000" dirty="0" smtClean="0">
                <a:latin typeface="+mj-lt"/>
              </a:rPr>
              <a:t>. </a:t>
            </a:r>
          </a:p>
          <a:p>
            <a:pPr marL="342900" indent="-342900" algn="just">
              <a:buFont typeface="Arial" panose="020B0604020202020204" pitchFamily="34" charset="0"/>
              <a:buChar char="•"/>
            </a:pPr>
            <a:r>
              <a:rPr lang="hu-HU" sz="2000" dirty="0" smtClean="0">
                <a:latin typeface="+mj-lt"/>
              </a:rPr>
              <a:t>A </a:t>
            </a:r>
            <a:r>
              <a:rPr lang="hu-HU" sz="2000" dirty="0">
                <a:latin typeface="+mj-lt"/>
              </a:rPr>
              <a:t>benyújtott </a:t>
            </a:r>
            <a:r>
              <a:rPr lang="hu-HU" sz="2000" dirty="0" smtClean="0">
                <a:latin typeface="+mj-lt"/>
              </a:rPr>
              <a:t>anyagnak </a:t>
            </a:r>
            <a:r>
              <a:rPr lang="hu-HU" sz="2000" dirty="0">
                <a:latin typeface="+mj-lt"/>
              </a:rPr>
              <a:t>tartalmaznia kell a kezdeményezés címét, témáját és rövid leírását, </a:t>
            </a:r>
            <a:r>
              <a:rPr lang="hu-HU" sz="2000" dirty="0" smtClean="0">
                <a:latin typeface="+mj-lt"/>
              </a:rPr>
              <a:t>a jogalapot, valamint a </a:t>
            </a:r>
            <a:r>
              <a:rPr lang="hu-HU" sz="2000" dirty="0">
                <a:latin typeface="+mj-lt"/>
              </a:rPr>
              <a:t>javasolt kezdeményezés támogatási és finanszírozási forrásaival kapcsolatos összes információt.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Bizottság </a:t>
            </a:r>
            <a:r>
              <a:rPr lang="hu-HU" sz="2000" b="1" dirty="0">
                <a:latin typeface="+mj-lt"/>
              </a:rPr>
              <a:t>két hónapon belül </a:t>
            </a:r>
            <a:r>
              <a:rPr lang="hu-HU" sz="2000" dirty="0">
                <a:latin typeface="+mj-lt"/>
              </a:rPr>
              <a:t>kell </a:t>
            </a:r>
            <a:r>
              <a:rPr lang="hu-HU" sz="2000" dirty="0" smtClean="0">
                <a:latin typeface="+mj-lt"/>
              </a:rPr>
              <a:t>meghozza </a:t>
            </a:r>
            <a:r>
              <a:rPr lang="hu-HU" sz="2000" dirty="0">
                <a:latin typeface="+mj-lt"/>
              </a:rPr>
              <a:t>a javasolt kezdeményezés nyilvántartásba vételéről szóló határozatot.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a:t>
            </a:r>
            <a:r>
              <a:rPr lang="hu-HU" sz="2000" dirty="0">
                <a:latin typeface="+mj-lt"/>
              </a:rPr>
              <a:t>nyilvántartásba vételre nem kerül sor, ha az </a:t>
            </a:r>
            <a:r>
              <a:rPr lang="hu-HU" sz="2000" b="1" dirty="0">
                <a:latin typeface="+mj-lt"/>
              </a:rPr>
              <a:t>eljárási szabályokat nem tartották be</a:t>
            </a:r>
            <a:r>
              <a:rPr lang="hu-HU" sz="2000" dirty="0">
                <a:latin typeface="+mj-lt"/>
              </a:rPr>
              <a:t>, vagy ha a kezdeményezés témája a </a:t>
            </a:r>
            <a:r>
              <a:rPr lang="hu-HU" sz="2000" b="1" dirty="0">
                <a:latin typeface="+mj-lt"/>
              </a:rPr>
              <a:t>Bizottság </a:t>
            </a:r>
            <a:r>
              <a:rPr lang="hu-HU" sz="2000" b="1" dirty="0" smtClean="0">
                <a:latin typeface="+mj-lt"/>
              </a:rPr>
              <a:t>hatáskörén </a:t>
            </a:r>
            <a:r>
              <a:rPr lang="hu-HU" sz="2000" b="1" dirty="0">
                <a:latin typeface="+mj-lt"/>
              </a:rPr>
              <a:t>kívül </a:t>
            </a:r>
            <a:r>
              <a:rPr lang="hu-HU" sz="2000" b="1" dirty="0" smtClean="0">
                <a:latin typeface="+mj-lt"/>
              </a:rPr>
              <a:t>esik</a:t>
            </a:r>
            <a:r>
              <a:rPr lang="hu-HU" sz="2000" dirty="0" smtClean="0">
                <a:latin typeface="+mj-lt"/>
              </a:rPr>
              <a:t>.</a:t>
            </a:r>
            <a:endParaRPr lang="hu-HU" sz="2000" dirty="0">
              <a:latin typeface="+mj-lt"/>
            </a:endParaRPr>
          </a:p>
        </p:txBody>
      </p:sp>
    </p:spTree>
    <p:extLst>
      <p:ext uri="{BB962C8B-B14F-4D97-AF65-F5344CB8AC3E}">
        <p14:creationId xmlns:p14="http://schemas.microsoft.com/office/powerpoint/2010/main" val="206064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8772" y="1412775"/>
            <a:ext cx="8451700" cy="4708981"/>
          </a:xfrm>
          <a:prstGeom prst="rect">
            <a:avLst/>
          </a:prstGeom>
          <a:noFill/>
        </p:spPr>
        <p:txBody>
          <a:bodyPr wrap="square" rtlCol="0">
            <a:spAutoFit/>
          </a:bodyPr>
          <a:lstStyle/>
          <a:p>
            <a:pPr algn="just"/>
            <a:r>
              <a:rPr lang="hu-HU" sz="2000" b="1" dirty="0">
                <a:latin typeface="+mj-lt"/>
              </a:rPr>
              <a:t>Támogató nyilatkozatok </a:t>
            </a:r>
            <a:r>
              <a:rPr lang="hu-HU" sz="2000" b="1" dirty="0" smtClean="0">
                <a:latin typeface="+mj-lt"/>
              </a:rPr>
              <a:t>gyűjtése</a:t>
            </a:r>
          </a:p>
          <a:p>
            <a:pPr marL="342900" indent="-342900" algn="just">
              <a:buFont typeface="Arial" panose="020B0604020202020204" pitchFamily="34" charset="0"/>
              <a:buChar char="•"/>
            </a:pPr>
            <a:r>
              <a:rPr lang="hu-HU" sz="2000" dirty="0">
                <a:latin typeface="+mj-lt"/>
              </a:rPr>
              <a:t>A </a:t>
            </a:r>
            <a:r>
              <a:rPr lang="hu-HU" sz="2000" dirty="0" smtClean="0">
                <a:latin typeface="+mj-lt"/>
              </a:rPr>
              <a:t>kezdeményezés </a:t>
            </a:r>
            <a:r>
              <a:rPr lang="hu-HU" sz="2000" dirty="0">
                <a:latin typeface="+mj-lt"/>
              </a:rPr>
              <a:t>nyilvántartásba </a:t>
            </a:r>
            <a:r>
              <a:rPr lang="hu-HU" sz="2000" dirty="0" smtClean="0">
                <a:latin typeface="+mj-lt"/>
              </a:rPr>
              <a:t>vétele után a szervezők megkezdik </a:t>
            </a:r>
            <a:r>
              <a:rPr lang="hu-HU" sz="2000" dirty="0">
                <a:latin typeface="+mj-lt"/>
              </a:rPr>
              <a:t>a támogató nyilatkozatok gyűjtését, amire </a:t>
            </a:r>
            <a:r>
              <a:rPr lang="hu-HU" sz="2000" b="1" dirty="0">
                <a:latin typeface="+mj-lt"/>
              </a:rPr>
              <a:t>12 </a:t>
            </a:r>
            <a:r>
              <a:rPr lang="hu-HU" sz="2000" b="1" dirty="0" smtClean="0">
                <a:latin typeface="+mj-lt"/>
              </a:rPr>
              <a:t>hónapjuk van</a:t>
            </a:r>
            <a:r>
              <a:rPr lang="hu-HU" sz="2000" dirty="0" smtClean="0">
                <a:latin typeface="+mj-lt"/>
              </a:rPr>
              <a:t>. </a:t>
            </a:r>
            <a:r>
              <a:rPr lang="hu-HU" sz="2000" dirty="0">
                <a:latin typeface="+mj-lt"/>
              </a:rPr>
              <a:t>A nyilatkozatokat </a:t>
            </a:r>
            <a:r>
              <a:rPr lang="hu-HU" sz="2000" b="1" dirty="0">
                <a:latin typeface="+mj-lt"/>
              </a:rPr>
              <a:t>papíron vagy elektronikus úton </a:t>
            </a:r>
            <a:r>
              <a:rPr lang="hu-HU" sz="2000" dirty="0">
                <a:latin typeface="+mj-lt"/>
              </a:rPr>
              <a:t>is össze lehet gyűjteni. </a:t>
            </a:r>
            <a:r>
              <a:rPr lang="hu-HU" sz="2000" dirty="0" smtClean="0">
                <a:latin typeface="+mj-lt"/>
              </a:rPr>
              <a:t>Utóbbi esetben a </a:t>
            </a:r>
            <a:r>
              <a:rPr lang="hu-HU" sz="2000" dirty="0">
                <a:latin typeface="+mj-lt"/>
              </a:rPr>
              <a:t>tagállamok illetékes hatóságai hitelesítik az online gyűjtési rendszert</a:t>
            </a:r>
            <a:r>
              <a:rPr lang="hu-HU" sz="2000" dirty="0" smtClean="0">
                <a:latin typeface="+mj-lt"/>
              </a:rPr>
              <a:t>.</a:t>
            </a:r>
          </a:p>
          <a:p>
            <a:pPr marL="342900" indent="-342900" algn="just">
              <a:buFont typeface="Arial" panose="020B0604020202020204" pitchFamily="34" charset="0"/>
              <a:buChar char="•"/>
            </a:pPr>
            <a:r>
              <a:rPr lang="hu-HU" sz="2000" dirty="0">
                <a:latin typeface="+mj-lt"/>
              </a:rPr>
              <a:t>12 hónapon belül </a:t>
            </a:r>
            <a:r>
              <a:rPr lang="hu-HU" sz="2000" b="1" dirty="0">
                <a:latin typeface="+mj-lt"/>
              </a:rPr>
              <a:t>egymillió támogató nyilatkozatot kell </a:t>
            </a:r>
            <a:r>
              <a:rPr lang="hu-HU" sz="2000" b="1" dirty="0" smtClean="0">
                <a:latin typeface="+mj-lt"/>
              </a:rPr>
              <a:t>összegyűjteni</a:t>
            </a:r>
            <a:r>
              <a:rPr lang="hu-HU" sz="2000" dirty="0" smtClean="0">
                <a:latin typeface="+mj-lt"/>
              </a:rPr>
              <a:t>.</a:t>
            </a:r>
          </a:p>
          <a:p>
            <a:pPr marL="342900" indent="-342900" algn="just">
              <a:buFont typeface="Arial" panose="020B0604020202020204" pitchFamily="34" charset="0"/>
              <a:buChar char="•"/>
            </a:pPr>
            <a:r>
              <a:rPr lang="hu-HU" sz="2000" dirty="0" smtClean="0">
                <a:latin typeface="+mj-lt"/>
              </a:rPr>
              <a:t>Ahhoz, hogy </a:t>
            </a:r>
            <a:r>
              <a:rPr lang="hu-HU" sz="2000" dirty="0">
                <a:latin typeface="+mj-lt"/>
              </a:rPr>
              <a:t>egy kezdeményezés egy adott tagállamban támogatásra jogosult legyen, az </a:t>
            </a:r>
            <a:r>
              <a:rPr lang="hu-HU" sz="2000" b="1" dirty="0">
                <a:latin typeface="+mj-lt"/>
              </a:rPr>
              <a:t>aláírók számának</a:t>
            </a:r>
            <a:r>
              <a:rPr lang="hu-HU" sz="2000" dirty="0">
                <a:latin typeface="+mj-lt"/>
              </a:rPr>
              <a:t> a tagállamban el kell érnie a tagállam által megválasztott </a:t>
            </a:r>
            <a:r>
              <a:rPr lang="hu-HU" sz="2000" b="1" dirty="0">
                <a:latin typeface="+mj-lt"/>
              </a:rPr>
              <a:t>európai parlamenti képviselők számának legalább 750-szeresét</a:t>
            </a:r>
            <a:r>
              <a:rPr lang="hu-HU" sz="2000" dirty="0" smtClean="0">
                <a:latin typeface="+mj-lt"/>
              </a:rPr>
              <a:t>.</a:t>
            </a:r>
          </a:p>
          <a:p>
            <a:pPr algn="just"/>
            <a:r>
              <a:rPr lang="hu-HU" sz="2000" b="1" dirty="0">
                <a:latin typeface="+mj-lt"/>
              </a:rPr>
              <a:t>Ellenőrzés és hitelesítés</a:t>
            </a:r>
          </a:p>
          <a:p>
            <a:pPr marL="342900" indent="-342900" algn="just">
              <a:buFont typeface="Arial" panose="020B0604020202020204" pitchFamily="34" charset="0"/>
              <a:buChar char="•"/>
            </a:pPr>
            <a:r>
              <a:rPr lang="hu-HU" sz="2000" dirty="0">
                <a:latin typeface="+mj-lt"/>
              </a:rPr>
              <a:t>A szervezők </a:t>
            </a:r>
            <a:r>
              <a:rPr lang="hu-HU" sz="2000" dirty="0" smtClean="0">
                <a:latin typeface="+mj-lt"/>
              </a:rPr>
              <a:t>miután a megfelelő </a:t>
            </a:r>
            <a:r>
              <a:rPr lang="hu-HU" sz="2000" dirty="0">
                <a:latin typeface="+mj-lt"/>
              </a:rPr>
              <a:t>számú tagállamban összegyűjtötték a szükséges számú támogató nyilatkozatot, </a:t>
            </a:r>
            <a:r>
              <a:rPr lang="hu-HU" sz="2000" dirty="0" smtClean="0">
                <a:latin typeface="+mj-lt"/>
              </a:rPr>
              <a:t>ezeket azon nemzeti hatóságoknak</a:t>
            </a:r>
            <a:r>
              <a:rPr lang="hu-HU" sz="2000" dirty="0">
                <a:latin typeface="+mj-lt"/>
              </a:rPr>
              <a:t> nyújtják be, amelyek feladata </a:t>
            </a:r>
            <a:r>
              <a:rPr lang="hu-HU" sz="2000" dirty="0" smtClean="0">
                <a:latin typeface="+mj-lt"/>
              </a:rPr>
              <a:t>a </a:t>
            </a:r>
            <a:r>
              <a:rPr lang="hu-HU" sz="2000" dirty="0">
                <a:latin typeface="+mj-lt"/>
              </a:rPr>
              <a:t>Bizottság által összesített támogató nyilatkozatok </a:t>
            </a:r>
            <a:r>
              <a:rPr lang="hu-HU" sz="2000" dirty="0" smtClean="0">
                <a:latin typeface="+mj-lt"/>
              </a:rPr>
              <a:t>hitelesítése (pl.: a belügyminisztérium).</a:t>
            </a:r>
            <a:endParaRPr lang="hu-HU" sz="2000" dirty="0">
              <a:latin typeface="+mj-lt"/>
            </a:endParaRPr>
          </a:p>
        </p:txBody>
      </p:sp>
      <p:sp>
        <p:nvSpPr>
          <p:cNvPr id="4" name="Cím 4"/>
          <p:cNvSpPr txBox="1">
            <a:spLocks/>
          </p:cNvSpPr>
          <p:nvPr/>
        </p:nvSpPr>
        <p:spPr bwMode="auto">
          <a:xfrm>
            <a:off x="1475656" y="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600" b="1" dirty="0" smtClean="0"/>
              <a:t>Az európai polgári kezdeményezés</a:t>
            </a:r>
            <a:endParaRPr lang="hu-HU" sz="3600" b="1" dirty="0"/>
          </a:p>
        </p:txBody>
      </p:sp>
    </p:spTree>
    <p:extLst>
      <p:ext uri="{BB962C8B-B14F-4D97-AF65-F5344CB8AC3E}">
        <p14:creationId xmlns:p14="http://schemas.microsoft.com/office/powerpoint/2010/main" val="4138748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8772" y="1412775"/>
            <a:ext cx="8523708" cy="4708981"/>
          </a:xfrm>
          <a:prstGeom prst="rect">
            <a:avLst/>
          </a:prstGeom>
          <a:noFill/>
        </p:spPr>
        <p:txBody>
          <a:bodyPr wrap="square" rtlCol="0">
            <a:spAutoFit/>
          </a:bodyPr>
          <a:lstStyle/>
          <a:p>
            <a:pPr algn="just"/>
            <a:r>
              <a:rPr lang="hu-HU" sz="2000" b="1" dirty="0">
                <a:latin typeface="+mj-lt"/>
              </a:rPr>
              <a:t>Benyújtás és vizsgálat</a:t>
            </a:r>
          </a:p>
          <a:p>
            <a:pPr marL="342900" indent="-342900" algn="just">
              <a:buFont typeface="Arial" panose="020B0604020202020204" pitchFamily="34" charset="0"/>
              <a:buChar char="•"/>
            </a:pPr>
            <a:r>
              <a:rPr lang="hu-HU" sz="2000" dirty="0" smtClean="0">
                <a:latin typeface="+mj-lt"/>
              </a:rPr>
              <a:t>A szervezőknek </a:t>
            </a:r>
            <a:r>
              <a:rPr lang="hu-HU" sz="2000" dirty="0">
                <a:latin typeface="+mj-lt"/>
              </a:rPr>
              <a:t>be kell nyújtaniuk </a:t>
            </a:r>
            <a:r>
              <a:rPr lang="hu-HU" sz="2000" dirty="0" smtClean="0">
                <a:latin typeface="+mj-lt"/>
              </a:rPr>
              <a:t>a </a:t>
            </a:r>
            <a:r>
              <a:rPr lang="hu-HU" sz="2000" dirty="0">
                <a:latin typeface="+mj-lt"/>
              </a:rPr>
              <a:t>támogató nyilatkozatok számára vonatkozó </a:t>
            </a:r>
            <a:r>
              <a:rPr lang="hu-HU" sz="2000" b="1" dirty="0">
                <a:latin typeface="+mj-lt"/>
              </a:rPr>
              <a:t>igazolásokat</a:t>
            </a:r>
            <a:r>
              <a:rPr lang="hu-HU" sz="2000" dirty="0">
                <a:latin typeface="+mj-lt"/>
              </a:rPr>
              <a:t>, és tájékoztatást kell nyújtaniuk </a:t>
            </a:r>
            <a:r>
              <a:rPr lang="hu-HU" sz="2000" dirty="0" smtClean="0">
                <a:latin typeface="+mj-lt"/>
              </a:rPr>
              <a:t>a kapott finanszírozásokról (az </a:t>
            </a:r>
            <a:r>
              <a:rPr lang="hu-HU" sz="2000" dirty="0">
                <a:latin typeface="+mj-lt"/>
              </a:rPr>
              <a:t>500 eurót meghaladó támogatásokat be kell </a:t>
            </a:r>
            <a:r>
              <a:rPr lang="hu-HU" sz="2000" dirty="0" smtClean="0">
                <a:latin typeface="+mj-lt"/>
              </a:rPr>
              <a:t>jelenteni).</a:t>
            </a:r>
            <a:endParaRPr lang="hu-HU" sz="2000" dirty="0">
              <a:latin typeface="+mj-lt"/>
            </a:endParaRPr>
          </a:p>
          <a:p>
            <a:pPr marL="342900" indent="-342900" algn="just">
              <a:buFont typeface="Arial" panose="020B0604020202020204" pitchFamily="34" charset="0"/>
              <a:buChar char="•"/>
            </a:pPr>
            <a:r>
              <a:rPr lang="hu-HU" sz="2000" dirty="0">
                <a:latin typeface="+mj-lt"/>
              </a:rPr>
              <a:t>A kérelem </a:t>
            </a:r>
            <a:r>
              <a:rPr lang="hu-HU" sz="2000" dirty="0" smtClean="0">
                <a:latin typeface="+mj-lt"/>
              </a:rPr>
              <a:t>beérkezése után a </a:t>
            </a:r>
            <a:r>
              <a:rPr lang="hu-HU" sz="2000" b="1" dirty="0" smtClean="0">
                <a:latin typeface="+mj-lt"/>
              </a:rPr>
              <a:t>Bizottság köteles a kérelmet </a:t>
            </a:r>
            <a:r>
              <a:rPr lang="hu-HU" sz="2000" b="1" dirty="0">
                <a:latin typeface="+mj-lt"/>
              </a:rPr>
              <a:t>nyilvántartásában közzétenni és a szervezőket </a:t>
            </a:r>
            <a:r>
              <a:rPr lang="hu-HU" sz="2000" b="1" dirty="0" smtClean="0">
                <a:latin typeface="+mj-lt"/>
              </a:rPr>
              <a:t>fogadni</a:t>
            </a:r>
            <a:r>
              <a:rPr lang="hu-HU" sz="2000" dirty="0">
                <a:latin typeface="+mj-lt"/>
              </a:rPr>
              <a:t>, hogy </a:t>
            </a:r>
            <a:r>
              <a:rPr lang="hu-HU" sz="2000" dirty="0" smtClean="0">
                <a:latin typeface="+mj-lt"/>
              </a:rPr>
              <a:t>kérelmüket részletesen </a:t>
            </a:r>
            <a:r>
              <a:rPr lang="hu-HU" sz="2000" dirty="0">
                <a:latin typeface="+mj-lt"/>
              </a:rPr>
              <a:t>is elmagyarázhassák.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a:t>
            </a:r>
            <a:r>
              <a:rPr lang="hu-HU" sz="2000" dirty="0">
                <a:latin typeface="+mj-lt"/>
              </a:rPr>
              <a:t>Bizottsággal való </a:t>
            </a:r>
            <a:r>
              <a:rPr lang="hu-HU" sz="2000" dirty="0" smtClean="0">
                <a:latin typeface="+mj-lt"/>
              </a:rPr>
              <a:t>párbeszédet </a:t>
            </a:r>
            <a:r>
              <a:rPr lang="hu-HU" sz="2000" dirty="0">
                <a:latin typeface="+mj-lt"/>
              </a:rPr>
              <a:t>követően </a:t>
            </a:r>
            <a:r>
              <a:rPr lang="hu-HU" sz="2000" dirty="0" smtClean="0">
                <a:latin typeface="+mj-lt"/>
              </a:rPr>
              <a:t>lehetőség van a polgári kezdeményezés </a:t>
            </a:r>
            <a:r>
              <a:rPr lang="hu-HU" sz="2000" dirty="0">
                <a:latin typeface="+mj-lt"/>
              </a:rPr>
              <a:t>a </a:t>
            </a:r>
            <a:r>
              <a:rPr lang="hu-HU" sz="2000" b="1" dirty="0">
                <a:latin typeface="+mj-lt"/>
              </a:rPr>
              <a:t>Parlament által szervezett közmeghallgatáson </a:t>
            </a:r>
            <a:r>
              <a:rPr lang="hu-HU" sz="2000" dirty="0" smtClean="0">
                <a:latin typeface="+mj-lt"/>
              </a:rPr>
              <a:t>való ismertesére.</a:t>
            </a:r>
            <a:endParaRPr lang="hu-HU" sz="2000" dirty="0">
              <a:latin typeface="+mj-lt"/>
            </a:endParaRPr>
          </a:p>
          <a:p>
            <a:pPr marL="342900" indent="-342900" algn="just">
              <a:buFont typeface="Arial" panose="020B0604020202020204" pitchFamily="34" charset="0"/>
              <a:buChar char="•"/>
            </a:pPr>
            <a:r>
              <a:rPr lang="hu-HU" sz="2000" dirty="0">
                <a:latin typeface="+mj-lt"/>
              </a:rPr>
              <a:t>A </a:t>
            </a:r>
            <a:r>
              <a:rPr lang="hu-HU" sz="2000" dirty="0" smtClean="0">
                <a:latin typeface="+mj-lt"/>
              </a:rPr>
              <a:t>nyilvános </a:t>
            </a:r>
            <a:r>
              <a:rPr lang="hu-HU" sz="2000" dirty="0">
                <a:latin typeface="+mj-lt"/>
              </a:rPr>
              <a:t>meghallgatást követően a </a:t>
            </a:r>
            <a:r>
              <a:rPr lang="hu-HU" sz="2000" b="1" dirty="0">
                <a:latin typeface="+mj-lt"/>
              </a:rPr>
              <a:t>Parlament plenáris vitát tarthat és állásfoglalást fogadhat el </a:t>
            </a:r>
            <a:r>
              <a:rPr lang="hu-HU" sz="2000" dirty="0">
                <a:latin typeface="+mj-lt"/>
              </a:rPr>
              <a:t>a kezdeményezés politikai támogatásának értékelése érdekében.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a:t>
            </a:r>
            <a:r>
              <a:rPr lang="hu-HU" sz="2000" b="1" dirty="0" smtClean="0">
                <a:latin typeface="+mj-lt"/>
              </a:rPr>
              <a:t>Parlament </a:t>
            </a:r>
            <a:r>
              <a:rPr lang="hu-HU" sz="2000" b="1" dirty="0">
                <a:latin typeface="+mj-lt"/>
              </a:rPr>
              <a:t>megvizsgálja a Bizottság által a kezdeményezésre válaszul hozott </a:t>
            </a:r>
            <a:r>
              <a:rPr lang="hu-HU" sz="2000" b="1" dirty="0" smtClean="0">
                <a:latin typeface="+mj-lt"/>
              </a:rPr>
              <a:t>intézkedéseket</a:t>
            </a:r>
            <a:r>
              <a:rPr lang="hu-HU" sz="2000" dirty="0" smtClean="0">
                <a:latin typeface="+mj-lt"/>
              </a:rPr>
              <a:t>.</a:t>
            </a:r>
            <a:endParaRPr lang="hu-HU" sz="2000" dirty="0">
              <a:latin typeface="+mj-lt"/>
            </a:endParaRPr>
          </a:p>
        </p:txBody>
      </p:sp>
      <p:sp>
        <p:nvSpPr>
          <p:cNvPr id="6" name="Cím 4"/>
          <p:cNvSpPr txBox="1">
            <a:spLocks/>
          </p:cNvSpPr>
          <p:nvPr/>
        </p:nvSpPr>
        <p:spPr bwMode="auto">
          <a:xfrm>
            <a:off x="1475656" y="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600" b="1" dirty="0" smtClean="0"/>
              <a:t>Az európai polgári kezdeményezés</a:t>
            </a:r>
            <a:endParaRPr lang="hu-HU" sz="3600" b="1" dirty="0"/>
          </a:p>
        </p:txBody>
      </p:sp>
    </p:spTree>
    <p:extLst>
      <p:ext uri="{BB962C8B-B14F-4D97-AF65-F5344CB8AC3E}">
        <p14:creationId xmlns:p14="http://schemas.microsoft.com/office/powerpoint/2010/main" val="3860431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79512" y="2204864"/>
            <a:ext cx="3888432" cy="2862322"/>
          </a:xfrm>
          <a:prstGeom prst="rect">
            <a:avLst/>
          </a:prstGeom>
          <a:noFill/>
        </p:spPr>
        <p:txBody>
          <a:bodyPr wrap="square" rtlCol="0">
            <a:spAutoFit/>
          </a:bodyPr>
          <a:lstStyle/>
          <a:p>
            <a:pPr algn="just"/>
            <a:r>
              <a:rPr lang="hu-HU" sz="2000" dirty="0">
                <a:latin typeface="+mj-lt"/>
              </a:rPr>
              <a:t>A „</a:t>
            </a:r>
            <a:r>
              <a:rPr lang="hu-HU" sz="2000" dirty="0" err="1">
                <a:latin typeface="+mj-lt"/>
              </a:rPr>
              <a:t>Minority</a:t>
            </a:r>
            <a:r>
              <a:rPr lang="hu-HU" sz="2000" dirty="0">
                <a:latin typeface="+mj-lt"/>
              </a:rPr>
              <a:t> </a:t>
            </a:r>
            <a:r>
              <a:rPr lang="hu-HU" sz="2000" dirty="0" err="1">
                <a:latin typeface="+mj-lt"/>
              </a:rPr>
              <a:t>SafePack</a:t>
            </a:r>
            <a:r>
              <a:rPr lang="hu-HU" sz="2000" dirty="0">
                <a:latin typeface="+mj-lt"/>
              </a:rPr>
              <a:t> – egymillió aláírás a sokszínű Európáért” </a:t>
            </a:r>
            <a:r>
              <a:rPr lang="hu-HU" sz="2000" dirty="0" smtClean="0">
                <a:latin typeface="+mj-lt"/>
              </a:rPr>
              <a:t>egy olyan </a:t>
            </a:r>
            <a:r>
              <a:rPr lang="hu-HU" sz="2000" dirty="0">
                <a:latin typeface="+mj-lt"/>
              </a:rPr>
              <a:t>európai polgári </a:t>
            </a:r>
            <a:r>
              <a:rPr lang="hu-HU" sz="2000" dirty="0" smtClean="0">
                <a:latin typeface="+mj-lt"/>
              </a:rPr>
              <a:t>kezdeményezés, amely </a:t>
            </a:r>
            <a:r>
              <a:rPr lang="hu-HU" sz="2000" dirty="0">
                <a:latin typeface="+mj-lt"/>
              </a:rPr>
              <a:t>arra irányul, hogy az EU javítsa a nemzeti és nyelvi kisebbségekhez tartozó személyek védelmét, és támogassa az Unió kulturális és nyelvi sokszínűségét.</a:t>
            </a:r>
          </a:p>
        </p:txBody>
      </p:sp>
      <p:sp>
        <p:nvSpPr>
          <p:cNvPr id="6" name="Cím 4"/>
          <p:cNvSpPr txBox="1">
            <a:spLocks/>
          </p:cNvSpPr>
          <p:nvPr/>
        </p:nvSpPr>
        <p:spPr bwMode="auto">
          <a:xfrm>
            <a:off x="1475656" y="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600" b="1" dirty="0" smtClean="0"/>
              <a:t>Az európai polgári </a:t>
            </a:r>
            <a:r>
              <a:rPr lang="hu-HU" sz="3600" b="1" dirty="0" smtClean="0"/>
              <a:t>kezdeményezés </a:t>
            </a:r>
            <a:r>
              <a:rPr lang="hu-HU" sz="3600" b="1" dirty="0" err="1" smtClean="0"/>
              <a:t>-példa</a:t>
            </a:r>
            <a:endParaRPr lang="hu-HU" sz="3600" b="1"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446730"/>
            <a:ext cx="4552900" cy="4552900"/>
          </a:xfrm>
          <a:prstGeom prst="rect">
            <a:avLst/>
          </a:prstGeom>
        </p:spPr>
      </p:pic>
      <p:sp>
        <p:nvSpPr>
          <p:cNvPr id="4" name="Szövegdoboz 3"/>
          <p:cNvSpPr txBox="1"/>
          <p:nvPr/>
        </p:nvSpPr>
        <p:spPr>
          <a:xfrm>
            <a:off x="4218339" y="5999630"/>
            <a:ext cx="2741071" cy="276999"/>
          </a:xfrm>
          <a:prstGeom prst="rect">
            <a:avLst/>
          </a:prstGeom>
          <a:noFill/>
        </p:spPr>
        <p:txBody>
          <a:bodyPr wrap="none" rtlCol="0">
            <a:spAutoFit/>
          </a:bodyPr>
          <a:lstStyle/>
          <a:p>
            <a:r>
              <a:rPr lang="hu-HU" sz="1200" dirty="0" smtClean="0">
                <a:latin typeface="+mj-lt"/>
              </a:rPr>
              <a:t>Forrás: </a:t>
            </a:r>
            <a:r>
              <a:rPr lang="hu-HU" sz="1200" dirty="0">
                <a:latin typeface="+mj-lt"/>
                <a:hlinkClick r:id="rId3"/>
              </a:rPr>
              <a:t>http://www.minority-safepack.eu/</a:t>
            </a:r>
            <a:endParaRPr lang="hu-HU" sz="1200" dirty="0">
              <a:latin typeface="+mj-lt"/>
            </a:endParaRPr>
          </a:p>
        </p:txBody>
      </p:sp>
    </p:spTree>
    <p:extLst>
      <p:ext uri="{BB962C8B-B14F-4D97-AF65-F5344CB8AC3E}">
        <p14:creationId xmlns:p14="http://schemas.microsoft.com/office/powerpoint/2010/main" val="267259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75432" y="1412776"/>
            <a:ext cx="8689056" cy="4770537"/>
          </a:xfrm>
          <a:prstGeom prst="rect">
            <a:avLst/>
          </a:prstGeom>
        </p:spPr>
        <p:txBody>
          <a:bodyPr wrap="square">
            <a:spAutoFit/>
          </a:bodyPr>
          <a:lstStyle/>
          <a:p>
            <a:pPr algn="just"/>
            <a:r>
              <a:rPr lang="hu-HU" sz="2000" b="1" dirty="0">
                <a:latin typeface="+mj-lt"/>
              </a:rPr>
              <a:t>A C-135/08. számú </a:t>
            </a:r>
            <a:r>
              <a:rPr lang="hu-HU" sz="2000" b="1" dirty="0" err="1">
                <a:latin typeface="+mj-lt"/>
              </a:rPr>
              <a:t>Janko</a:t>
            </a:r>
            <a:r>
              <a:rPr lang="hu-HU" sz="2000" b="1" dirty="0">
                <a:latin typeface="+mj-lt"/>
              </a:rPr>
              <a:t> </a:t>
            </a:r>
            <a:r>
              <a:rPr lang="hu-HU" sz="2000" b="1" dirty="0" err="1">
                <a:latin typeface="+mj-lt"/>
              </a:rPr>
              <a:t>Rottmann</a:t>
            </a:r>
            <a:r>
              <a:rPr lang="hu-HU" sz="2000" b="1" dirty="0">
                <a:latin typeface="+mj-lt"/>
              </a:rPr>
              <a:t> v </a:t>
            </a:r>
            <a:r>
              <a:rPr lang="hu-HU" sz="2000" b="1" dirty="0" err="1">
                <a:latin typeface="+mj-lt"/>
              </a:rPr>
              <a:t>Freistaat</a:t>
            </a:r>
            <a:r>
              <a:rPr lang="hu-HU" sz="2000" b="1" dirty="0">
                <a:latin typeface="+mj-lt"/>
              </a:rPr>
              <a:t> </a:t>
            </a:r>
            <a:r>
              <a:rPr lang="hu-HU" sz="2000" b="1" dirty="0" err="1">
                <a:latin typeface="+mj-lt"/>
              </a:rPr>
              <a:t>Bayern</a:t>
            </a:r>
            <a:r>
              <a:rPr lang="hu-HU" sz="2000" b="1" dirty="0">
                <a:latin typeface="+mj-lt"/>
              </a:rPr>
              <a:t> ügyben </a:t>
            </a:r>
            <a:r>
              <a:rPr lang="hu-HU" sz="2000" b="1" dirty="0" err="1">
                <a:latin typeface="+mj-lt"/>
              </a:rPr>
              <a:t>Poiares</a:t>
            </a:r>
            <a:r>
              <a:rPr lang="hu-HU" sz="2000" b="1" dirty="0">
                <a:latin typeface="+mj-lt"/>
              </a:rPr>
              <a:t> </a:t>
            </a:r>
            <a:r>
              <a:rPr lang="hu-HU" sz="2000" b="1" dirty="0" err="1">
                <a:latin typeface="+mj-lt"/>
              </a:rPr>
              <a:t>Maduro</a:t>
            </a:r>
            <a:r>
              <a:rPr lang="hu-HU" sz="2000" b="1" dirty="0">
                <a:latin typeface="+mj-lt"/>
              </a:rPr>
              <a:t>, a Bíróság főtanácsnoka kifejtette a különbséget </a:t>
            </a:r>
            <a:r>
              <a:rPr lang="hu-HU" sz="2000" b="1" dirty="0" smtClean="0">
                <a:latin typeface="+mj-lt"/>
              </a:rPr>
              <a:t>az uniós polgárság és a tagállami állampolgárság között </a:t>
            </a:r>
            <a:r>
              <a:rPr lang="hu-HU" sz="2000" dirty="0" smtClean="0">
                <a:latin typeface="+mj-lt"/>
              </a:rPr>
              <a:t>(teljes </a:t>
            </a:r>
            <a:r>
              <a:rPr lang="hu-HU" sz="2000" dirty="0">
                <a:latin typeface="+mj-lt"/>
              </a:rPr>
              <a:t>ügy:</a:t>
            </a:r>
            <a:r>
              <a:rPr lang="hu-HU" sz="2000" dirty="0">
                <a:latin typeface="+mj-lt"/>
                <a:hlinkClick r:id="rId2"/>
              </a:rPr>
              <a:t> LINK</a:t>
            </a:r>
            <a:r>
              <a:rPr lang="hu-HU" sz="2000" dirty="0" smtClean="0">
                <a:latin typeface="+mj-lt"/>
              </a:rPr>
              <a:t>):</a:t>
            </a:r>
          </a:p>
          <a:p>
            <a:pPr algn="just"/>
            <a:endParaRPr lang="hu-HU" sz="2000" dirty="0">
              <a:latin typeface="+mj-lt"/>
            </a:endParaRPr>
          </a:p>
          <a:p>
            <a:pPr algn="just"/>
            <a:r>
              <a:rPr lang="hu-HU" sz="1600" i="1" dirty="0" smtClean="0">
                <a:latin typeface="+mj-lt"/>
              </a:rPr>
              <a:t>„</a:t>
            </a:r>
            <a:r>
              <a:rPr lang="hu-HU" sz="1600" i="1" dirty="0">
                <a:latin typeface="+mj-lt"/>
              </a:rPr>
              <a:t>Két, egymástól elválaszthatatlan, egyszersmind független fogalomról van szó. Az uniós polgárság valamely tagállami állampolgárság meglétét feltételezi, de egyúttal az állampolgárságétól független jogi és politikai fogalom is. A tagállami állampolgárság nem csupán a közösségi jog által biztosított jogok élvezéséhez való hozzáférést nyújtja, hanem egyúttal az Unió polgáraivá is tesz bennünket. Az európai polgárság több, mint az e polgársággal nem rendelkezők számára is önmagukban biztosítható jogok összessége. Saját politikai közösségeik más európai polgárok előtti megnyitására, valamint a polgári és politikai szolidaritás új formájának európai szintű kiépítésére irányuló kölcsönös kötelezettségvállaláson alapul.  […] </a:t>
            </a:r>
            <a:endParaRPr lang="hu-HU" sz="1600" i="1" dirty="0" smtClean="0">
              <a:latin typeface="+mj-lt"/>
            </a:endParaRPr>
          </a:p>
          <a:p>
            <a:pPr algn="just"/>
            <a:r>
              <a:rPr lang="hu-HU" sz="1600" i="1" dirty="0">
                <a:latin typeface="+mj-lt"/>
              </a:rPr>
              <a:t> Az európai polgársághoz valamely tagállami állampolgárságon keresztül lehet hozzáférni, amely utóbbit a nemzeti jog szabályoz, de amely – a polgárság bármely formájához hasonlóan – olyan új politikai térség alapját képezi, amelyből a közösségi jog által rögzített és az államtól független jogok és kötelezettségek erednek. […] Emiatt van, hogy noha igaz, hogy az uniós polgársághoz való hozzáférésnek feltétele valamely tagállami állampolgárság, az is igaz, hogy az előbbivel összefüggő jogok és kötelezettségek összességét az utóbbi indokolatlanul nem korlátozhatja.”</a:t>
            </a:r>
          </a:p>
        </p:txBody>
      </p:sp>
      <p:sp>
        <p:nvSpPr>
          <p:cNvPr id="4" name="Téglalap 3"/>
          <p:cNvSpPr/>
          <p:nvPr/>
        </p:nvSpPr>
        <p:spPr>
          <a:xfrm>
            <a:off x="2195736" y="89337"/>
            <a:ext cx="6541725" cy="1200329"/>
          </a:xfrm>
          <a:prstGeom prst="rect">
            <a:avLst/>
          </a:prstGeom>
        </p:spPr>
        <p:txBody>
          <a:bodyPr wrap="square">
            <a:spAutoFit/>
          </a:bodyPr>
          <a:lstStyle/>
          <a:p>
            <a:pPr algn="ctr"/>
            <a:r>
              <a:rPr lang="hu-HU" sz="3600" b="1" dirty="0">
                <a:latin typeface="+mj-lt"/>
              </a:rPr>
              <a:t>Az uniós polgárság alapjai és fogalma</a:t>
            </a:r>
            <a:endParaRPr lang="hu-HU" sz="3600" dirty="0">
              <a:latin typeface="+mj-lt"/>
            </a:endParaRPr>
          </a:p>
        </p:txBody>
      </p:sp>
    </p:spTree>
    <p:extLst>
      <p:ext uri="{BB962C8B-B14F-4D97-AF65-F5344CB8AC3E}">
        <p14:creationId xmlns:p14="http://schemas.microsoft.com/office/powerpoint/2010/main" val="2890724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3600" b="1" dirty="0" smtClean="0"/>
              <a:t>Bevándorlók helyzete</a:t>
            </a:r>
            <a:r>
              <a:rPr lang="hu-HU" sz="3600" dirty="0" smtClean="0"/>
              <a:t/>
            </a:r>
            <a:br>
              <a:rPr lang="hu-HU" sz="3600" dirty="0" smtClean="0"/>
            </a:br>
            <a:r>
              <a:rPr lang="hu-HU" sz="2400" b="1" dirty="0"/>
              <a:t>Tanulmányi vagy kutatási célú </a:t>
            </a:r>
            <a:r>
              <a:rPr lang="hu-HU" sz="2400" b="1" dirty="0" smtClean="0"/>
              <a:t>bevándorlás</a:t>
            </a:r>
            <a:endParaRPr lang="hu-HU" sz="3200" dirty="0"/>
          </a:p>
        </p:txBody>
      </p:sp>
      <p:sp>
        <p:nvSpPr>
          <p:cNvPr id="2" name="Téglalap 1"/>
          <p:cNvSpPr/>
          <p:nvPr/>
        </p:nvSpPr>
        <p:spPr>
          <a:xfrm>
            <a:off x="292076" y="1412775"/>
            <a:ext cx="8434808" cy="5201424"/>
          </a:xfrm>
          <a:prstGeom prst="rect">
            <a:avLst/>
          </a:prstGeom>
        </p:spPr>
        <p:txBody>
          <a:bodyPr wrap="square">
            <a:spAutoFit/>
          </a:bodyPr>
          <a:lstStyle/>
          <a:p>
            <a:pPr algn="just"/>
            <a:r>
              <a:rPr lang="hu-HU" sz="2000" b="1" dirty="0" smtClean="0">
                <a:latin typeface="+mj-lt"/>
              </a:rPr>
              <a:t>A </a:t>
            </a:r>
            <a:r>
              <a:rPr lang="hu-HU" sz="2000" b="1" dirty="0">
                <a:latin typeface="+mj-lt"/>
              </a:rPr>
              <a:t>beutazási </a:t>
            </a:r>
            <a:r>
              <a:rPr lang="hu-HU" sz="2000" b="1" dirty="0" smtClean="0">
                <a:latin typeface="+mj-lt"/>
              </a:rPr>
              <a:t>feltételek</a:t>
            </a:r>
            <a:r>
              <a:rPr lang="hu-HU" sz="2000" dirty="0" smtClean="0">
                <a:latin typeface="+mj-lt"/>
              </a:rPr>
              <a:t>:</a:t>
            </a:r>
          </a:p>
          <a:p>
            <a:pPr marL="712788" indent="-265113" algn="just">
              <a:buFont typeface="Arial" panose="020B0604020202020204" pitchFamily="34" charset="0"/>
              <a:buChar char="•"/>
            </a:pPr>
            <a:r>
              <a:rPr lang="hu-HU" dirty="0" smtClean="0">
                <a:latin typeface="+mj-lt"/>
              </a:rPr>
              <a:t>felsőoktatási </a:t>
            </a:r>
            <a:r>
              <a:rPr lang="hu-HU" dirty="0">
                <a:latin typeface="+mj-lt"/>
              </a:rPr>
              <a:t>képesítéshez vezető tanulmányokat szeretnének folytatni (hallgatók); </a:t>
            </a:r>
            <a:endParaRPr lang="hu-HU" dirty="0" smtClean="0">
              <a:latin typeface="+mj-lt"/>
            </a:endParaRPr>
          </a:p>
          <a:p>
            <a:pPr marL="712788" indent="-265113" algn="just">
              <a:buFont typeface="Arial" panose="020B0604020202020204" pitchFamily="34" charset="0"/>
              <a:buChar char="•"/>
            </a:pPr>
            <a:r>
              <a:rPr lang="hu-HU" dirty="0" smtClean="0">
                <a:latin typeface="+mj-lt"/>
              </a:rPr>
              <a:t>elismert </a:t>
            </a:r>
            <a:r>
              <a:rPr lang="hu-HU" dirty="0">
                <a:latin typeface="+mj-lt"/>
              </a:rPr>
              <a:t>középfokú oktatási programokban kívánnak részt venni (tanulók); </a:t>
            </a:r>
            <a:endParaRPr lang="hu-HU" dirty="0" smtClean="0">
              <a:latin typeface="+mj-lt"/>
            </a:endParaRPr>
          </a:p>
          <a:p>
            <a:pPr marL="712788" indent="-265113" algn="just">
              <a:buFont typeface="Arial" panose="020B0604020202020204" pitchFamily="34" charset="0"/>
              <a:buChar char="•"/>
            </a:pPr>
            <a:r>
              <a:rPr lang="hu-HU" dirty="0" smtClean="0">
                <a:latin typeface="+mj-lt"/>
              </a:rPr>
              <a:t>fizetés </a:t>
            </a:r>
            <a:r>
              <a:rPr lang="hu-HU" dirty="0">
                <a:latin typeface="+mj-lt"/>
              </a:rPr>
              <a:t>nélküli szakmai gyakorlaton szeretnének részt venni (gyakornokok); </a:t>
            </a:r>
            <a:endParaRPr lang="hu-HU" dirty="0" smtClean="0">
              <a:latin typeface="+mj-lt"/>
            </a:endParaRPr>
          </a:p>
          <a:p>
            <a:pPr marL="712788" indent="-265113" algn="just">
              <a:buFont typeface="Arial" panose="020B0604020202020204" pitchFamily="34" charset="0"/>
              <a:buChar char="•"/>
            </a:pPr>
            <a:r>
              <a:rPr lang="hu-HU" dirty="0" smtClean="0">
                <a:latin typeface="+mj-lt"/>
              </a:rPr>
              <a:t>országos </a:t>
            </a:r>
            <a:r>
              <a:rPr lang="hu-HU" dirty="0">
                <a:latin typeface="+mj-lt"/>
              </a:rPr>
              <a:t>vagy uniós önkéntesi programokban kívánnak részt venni (önkéntesek). </a:t>
            </a:r>
            <a:endParaRPr lang="hu-HU" dirty="0" smtClean="0">
              <a:latin typeface="+mj-lt"/>
            </a:endParaRPr>
          </a:p>
          <a:p>
            <a:pPr algn="just"/>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a:t>
            </a:r>
            <a:r>
              <a:rPr lang="hu-HU" sz="2000" dirty="0">
                <a:latin typeface="+mj-lt"/>
              </a:rPr>
              <a:t>fenti </a:t>
            </a:r>
            <a:r>
              <a:rPr lang="hu-HU" sz="2000" dirty="0" smtClean="0">
                <a:latin typeface="+mj-lt"/>
              </a:rPr>
              <a:t>kategóriákba tartozóknak </a:t>
            </a:r>
            <a:r>
              <a:rPr lang="hu-HU" sz="2000" dirty="0">
                <a:latin typeface="+mj-lt"/>
              </a:rPr>
              <a:t>teljesíteniük kell bizonyos követelményeket ahhoz, hogy beléphessenek az EU-ba, például </a:t>
            </a:r>
            <a:r>
              <a:rPr lang="hu-HU" sz="2000" b="1" dirty="0">
                <a:latin typeface="+mj-lt"/>
              </a:rPr>
              <a:t>érvényes úti okmánnyal</a:t>
            </a:r>
            <a:r>
              <a:rPr lang="hu-HU" sz="2000" dirty="0">
                <a:latin typeface="+mj-lt"/>
              </a:rPr>
              <a:t>, </a:t>
            </a:r>
            <a:r>
              <a:rPr lang="hu-HU" sz="2000" b="1" dirty="0">
                <a:latin typeface="+mj-lt"/>
              </a:rPr>
              <a:t>egészségbiztosítással</a:t>
            </a:r>
            <a:r>
              <a:rPr lang="hu-HU" sz="2000" dirty="0">
                <a:latin typeface="+mj-lt"/>
              </a:rPr>
              <a:t>, illetve kiskorúak esetén </a:t>
            </a:r>
            <a:r>
              <a:rPr lang="hu-HU" sz="2000" b="1" dirty="0">
                <a:latin typeface="+mj-lt"/>
              </a:rPr>
              <a:t>szülői engedéllyel kell rendelkezniük</a:t>
            </a:r>
            <a:r>
              <a:rPr lang="hu-HU" sz="2000" dirty="0">
                <a:latin typeface="+mj-lt"/>
              </a:rPr>
              <a:t>. </a:t>
            </a:r>
            <a:endParaRPr lang="hu-HU" sz="2000" dirty="0" smtClean="0">
              <a:latin typeface="+mj-lt"/>
            </a:endParaRPr>
          </a:p>
          <a:p>
            <a:pPr marL="342900" indent="-342900" algn="just">
              <a:buFont typeface="Arial" panose="020B0604020202020204" pitchFamily="34" charset="0"/>
              <a:buChar char="•"/>
            </a:pPr>
            <a:r>
              <a:rPr lang="hu-HU" sz="2000" b="1" dirty="0" smtClean="0">
                <a:latin typeface="+mj-lt"/>
              </a:rPr>
              <a:t>További előírás </a:t>
            </a:r>
            <a:r>
              <a:rPr lang="hu-HU" sz="2000" b="1" dirty="0">
                <a:latin typeface="+mj-lt"/>
              </a:rPr>
              <a:t>lehet </a:t>
            </a:r>
            <a:r>
              <a:rPr lang="hu-HU" sz="2000" dirty="0">
                <a:latin typeface="+mj-lt"/>
              </a:rPr>
              <a:t>annak igazolása is, hogy rendelkeznek a tartózkodásuk időtartamára </a:t>
            </a:r>
            <a:r>
              <a:rPr lang="hu-HU" sz="2000" b="1" dirty="0" smtClean="0">
                <a:latin typeface="+mj-lt"/>
              </a:rPr>
              <a:t>anyagi </a:t>
            </a:r>
            <a:r>
              <a:rPr lang="hu-HU" sz="2000" b="1" dirty="0">
                <a:latin typeface="+mj-lt"/>
              </a:rPr>
              <a:t>fedezettel</a:t>
            </a:r>
            <a:r>
              <a:rPr lang="hu-HU" sz="2000" dirty="0">
                <a:latin typeface="+mj-lt"/>
              </a:rPr>
              <a:t>, illetve </a:t>
            </a:r>
            <a:r>
              <a:rPr lang="hu-HU" sz="2000" b="1" dirty="0" smtClean="0">
                <a:latin typeface="+mj-lt"/>
              </a:rPr>
              <a:t>beszélik </a:t>
            </a:r>
            <a:r>
              <a:rPr lang="hu-HU" sz="2000" b="1" dirty="0">
                <a:latin typeface="+mj-lt"/>
              </a:rPr>
              <a:t>a fogadó ország nyelvét</a:t>
            </a:r>
            <a:r>
              <a:rPr lang="hu-HU" sz="2000" dirty="0">
                <a:latin typeface="+mj-lt"/>
              </a:rPr>
              <a:t>.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fentiek alapján az </a:t>
            </a:r>
            <a:r>
              <a:rPr lang="hu-HU" sz="2000" dirty="0">
                <a:latin typeface="+mj-lt"/>
              </a:rPr>
              <a:t>uniós tagállamok </a:t>
            </a:r>
            <a:r>
              <a:rPr lang="hu-HU" sz="2000" b="1" dirty="0">
                <a:latin typeface="+mj-lt"/>
              </a:rPr>
              <a:t>tartózkodási engedélyt </a:t>
            </a:r>
            <a:r>
              <a:rPr lang="hu-HU" sz="2000" dirty="0">
                <a:latin typeface="+mj-lt"/>
              </a:rPr>
              <a:t>és </a:t>
            </a:r>
            <a:r>
              <a:rPr lang="hu-HU" sz="2000" b="1" dirty="0">
                <a:latin typeface="+mj-lt"/>
              </a:rPr>
              <a:t>különféle jogokat </a:t>
            </a:r>
            <a:r>
              <a:rPr lang="hu-HU" sz="2000" b="1" dirty="0" smtClean="0">
                <a:latin typeface="+mj-lt"/>
              </a:rPr>
              <a:t>adnak </a:t>
            </a:r>
            <a:r>
              <a:rPr lang="hu-HU" sz="2000" dirty="0" smtClean="0">
                <a:latin typeface="+mj-lt"/>
              </a:rPr>
              <a:t>a </a:t>
            </a:r>
            <a:r>
              <a:rPr lang="hu-HU" sz="2000" dirty="0">
                <a:latin typeface="+mj-lt"/>
              </a:rPr>
              <a:t>bevándorlóknak </a:t>
            </a:r>
            <a:r>
              <a:rPr lang="hu-HU" sz="2000" dirty="0" smtClean="0">
                <a:latin typeface="+mj-lt"/>
              </a:rPr>
              <a:t>( például a </a:t>
            </a:r>
            <a:r>
              <a:rPr lang="hu-HU" sz="2000" dirty="0">
                <a:latin typeface="+mj-lt"/>
              </a:rPr>
              <a:t>hallgatók </a:t>
            </a:r>
            <a:r>
              <a:rPr lang="hu-HU" sz="2000" dirty="0" smtClean="0">
                <a:latin typeface="+mj-lt"/>
              </a:rPr>
              <a:t>munkavállalási </a:t>
            </a:r>
            <a:r>
              <a:rPr lang="hu-HU" sz="2000" dirty="0">
                <a:latin typeface="+mj-lt"/>
              </a:rPr>
              <a:t>jogot kapnak, hogy a tanulmányi költségeik egy részét fedezni </a:t>
            </a:r>
            <a:r>
              <a:rPr lang="hu-HU" sz="2000" dirty="0" smtClean="0">
                <a:latin typeface="+mj-lt"/>
              </a:rPr>
              <a:t>tudják).</a:t>
            </a:r>
          </a:p>
          <a:p>
            <a:pPr marL="342900" indent="-342900" algn="just">
              <a:buFont typeface="Arial" panose="020B0604020202020204" pitchFamily="34" charset="0"/>
              <a:buChar char="•"/>
            </a:pPr>
            <a:r>
              <a:rPr lang="hu-HU" sz="2000" dirty="0" smtClean="0">
                <a:latin typeface="+mj-lt"/>
              </a:rPr>
              <a:t>A fenti feltételeket az</a:t>
            </a:r>
            <a:r>
              <a:rPr lang="hu-HU" sz="2000" dirty="0">
                <a:latin typeface="+mj-lt"/>
              </a:rPr>
              <a:t> (EU) 2016/801 </a:t>
            </a:r>
            <a:r>
              <a:rPr lang="hu-HU" sz="2000" dirty="0" smtClean="0">
                <a:latin typeface="+mj-lt"/>
              </a:rPr>
              <a:t>irányelv szabályozza, amelyet</a:t>
            </a:r>
            <a:r>
              <a:rPr lang="hu-HU" sz="2000" dirty="0">
                <a:latin typeface="+mj-lt"/>
              </a:rPr>
              <a:t> 2016. május 11-én fogadták el és 2018. május 23-ig </a:t>
            </a:r>
            <a:r>
              <a:rPr lang="hu-HU" sz="2000" dirty="0" smtClean="0">
                <a:latin typeface="+mj-lt"/>
              </a:rPr>
              <a:t>kellett átültetni.</a:t>
            </a:r>
            <a:endParaRPr lang="hu-HU" sz="2000" dirty="0">
              <a:latin typeface="+mj-lt"/>
            </a:endParaRPr>
          </a:p>
        </p:txBody>
      </p:sp>
    </p:spTree>
    <p:extLst>
      <p:ext uri="{BB962C8B-B14F-4D97-AF65-F5344CB8AC3E}">
        <p14:creationId xmlns:p14="http://schemas.microsoft.com/office/powerpoint/2010/main" val="2206908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3600" b="1" dirty="0" smtClean="0"/>
              <a:t>Bevándorlók helyzete</a:t>
            </a:r>
            <a:r>
              <a:rPr lang="hu-HU" sz="2000" b="1" dirty="0" smtClean="0"/>
              <a:t/>
            </a:r>
            <a:br>
              <a:rPr lang="hu-HU" sz="2000" b="1" dirty="0" smtClean="0"/>
            </a:br>
            <a:r>
              <a:rPr lang="hu-HU" sz="2800" b="1" dirty="0"/>
              <a:t>Munkavállalási célú </a:t>
            </a:r>
            <a:r>
              <a:rPr lang="hu-HU" sz="2800" b="1" dirty="0" smtClean="0"/>
              <a:t>bevándorlás</a:t>
            </a:r>
            <a:endParaRPr lang="hu-HU" sz="2000" b="1" dirty="0"/>
          </a:p>
        </p:txBody>
      </p:sp>
      <p:sp>
        <p:nvSpPr>
          <p:cNvPr id="2" name="Téglalap 1"/>
          <p:cNvSpPr/>
          <p:nvPr/>
        </p:nvSpPr>
        <p:spPr>
          <a:xfrm>
            <a:off x="137342" y="5013176"/>
            <a:ext cx="8934594" cy="1477328"/>
          </a:xfrm>
          <a:prstGeom prst="rect">
            <a:avLst/>
          </a:prstGeom>
        </p:spPr>
        <p:txBody>
          <a:bodyPr wrap="square">
            <a:spAutoFit/>
          </a:bodyPr>
          <a:lstStyle/>
          <a:p>
            <a:pPr marL="285750" indent="-285750" algn="just">
              <a:buFont typeface="Arial" panose="020B0604020202020204" pitchFamily="34" charset="0"/>
              <a:buChar char="•"/>
            </a:pPr>
            <a:r>
              <a:rPr lang="hu-HU" dirty="0" smtClean="0">
                <a:latin typeface="+mj-lt"/>
              </a:rPr>
              <a:t>Ez </a:t>
            </a:r>
            <a:r>
              <a:rPr lang="hu-HU" b="1" dirty="0">
                <a:latin typeface="+mj-lt"/>
              </a:rPr>
              <a:t>megkönnyíti a munkába állásukat</a:t>
            </a:r>
            <a:r>
              <a:rPr lang="hu-HU" dirty="0">
                <a:latin typeface="+mj-lt"/>
              </a:rPr>
              <a:t>, és különféle társadalmi-gazdasági jogokat biztosít, </a:t>
            </a:r>
            <a:r>
              <a:rPr lang="hu-HU" dirty="0" smtClean="0">
                <a:latin typeface="+mj-lt"/>
              </a:rPr>
              <a:t>így </a:t>
            </a:r>
            <a:r>
              <a:rPr lang="hu-HU" dirty="0">
                <a:latin typeface="+mj-lt"/>
              </a:rPr>
              <a:t>a családegyesítési jogot és idővel az EU-n belüli szabad mozgás jogát is. </a:t>
            </a:r>
            <a:endParaRPr lang="hu-HU" dirty="0" smtClean="0">
              <a:latin typeface="+mj-lt"/>
            </a:endParaRPr>
          </a:p>
          <a:p>
            <a:pPr marL="285750" indent="-285750" algn="just">
              <a:buFont typeface="Arial" panose="020B0604020202020204" pitchFamily="34" charset="0"/>
              <a:buChar char="•"/>
            </a:pPr>
            <a:r>
              <a:rPr lang="hu-HU" dirty="0" smtClean="0">
                <a:latin typeface="+mj-lt"/>
              </a:rPr>
              <a:t>A </a:t>
            </a:r>
            <a:r>
              <a:rPr lang="hu-HU" dirty="0">
                <a:latin typeface="+mj-lt"/>
              </a:rPr>
              <a:t>bevándorlók és </a:t>
            </a:r>
            <a:r>
              <a:rPr lang="hu-HU" dirty="0" smtClean="0">
                <a:latin typeface="+mj-lt"/>
              </a:rPr>
              <a:t>jövőbeli </a:t>
            </a:r>
            <a:r>
              <a:rPr lang="hu-HU" b="1" dirty="0" smtClean="0">
                <a:latin typeface="+mj-lt"/>
              </a:rPr>
              <a:t>munkáltatóik </a:t>
            </a:r>
            <a:r>
              <a:rPr lang="hu-HU" b="1" dirty="0">
                <a:latin typeface="+mj-lt"/>
              </a:rPr>
              <a:t>szempontjából egyaránt </a:t>
            </a:r>
            <a:r>
              <a:rPr lang="hu-HU" b="1" dirty="0" smtClean="0">
                <a:latin typeface="+mj-lt"/>
              </a:rPr>
              <a:t>leegyszerűsíti </a:t>
            </a:r>
            <a:r>
              <a:rPr lang="hu-HU" b="1" dirty="0">
                <a:latin typeface="+mj-lt"/>
              </a:rPr>
              <a:t>az </a:t>
            </a:r>
            <a:r>
              <a:rPr lang="hu-HU" b="1" dirty="0" smtClean="0">
                <a:latin typeface="+mj-lt"/>
              </a:rPr>
              <a:t>ügyintézést</a:t>
            </a:r>
            <a:r>
              <a:rPr lang="hu-HU" dirty="0" smtClean="0">
                <a:latin typeface="+mj-lt"/>
              </a:rPr>
              <a:t>, tekintettel arra, hogy </a:t>
            </a:r>
            <a:r>
              <a:rPr lang="hu-HU" dirty="0">
                <a:latin typeface="+mj-lt"/>
              </a:rPr>
              <a:t>a tartózkodási és a munkavállalási engedély egyetlen kérelmezési eljárás révén szerezhető be. </a:t>
            </a:r>
            <a:endParaRPr lang="hu-HU" dirty="0" smtClean="0">
              <a:latin typeface="+mj-lt"/>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95" t="13787" r="12129" b="16191"/>
          <a:stretch/>
        </p:blipFill>
        <p:spPr bwMode="auto">
          <a:xfrm>
            <a:off x="172242" y="1340768"/>
            <a:ext cx="3230356" cy="168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172242" y="3043764"/>
            <a:ext cx="3486852" cy="230832"/>
          </a:xfrm>
          <a:prstGeom prst="rect">
            <a:avLst/>
          </a:prstGeom>
          <a:noFill/>
        </p:spPr>
        <p:txBody>
          <a:bodyPr wrap="none" rtlCol="0">
            <a:spAutoFit/>
          </a:bodyPr>
          <a:lstStyle/>
          <a:p>
            <a:r>
              <a:rPr lang="hu-HU" sz="900" dirty="0" smtClean="0"/>
              <a:t>Forrás: </a:t>
            </a:r>
            <a:r>
              <a:rPr lang="hu-HU" sz="900" dirty="0">
                <a:hlinkClick r:id="rId3"/>
              </a:rPr>
              <a:t>https://ec.europa.eu/social/main.jsp?catId=25&amp;langId=hu</a:t>
            </a:r>
            <a:endParaRPr lang="hu-HU" sz="900"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521" t="23890" r="26458" b="18518"/>
          <a:stretch/>
        </p:blipFill>
        <p:spPr bwMode="auto">
          <a:xfrm>
            <a:off x="5264909" y="1726154"/>
            <a:ext cx="3906227" cy="263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5264909" y="4361374"/>
            <a:ext cx="1797287" cy="230832"/>
          </a:xfrm>
          <a:prstGeom prst="rect">
            <a:avLst/>
          </a:prstGeom>
          <a:noFill/>
        </p:spPr>
        <p:txBody>
          <a:bodyPr wrap="none" rtlCol="0">
            <a:spAutoFit/>
          </a:bodyPr>
          <a:lstStyle/>
          <a:p>
            <a:r>
              <a:rPr lang="hu-HU" sz="900" dirty="0" smtClean="0">
                <a:latin typeface="+mj-lt"/>
              </a:rPr>
              <a:t>Forrás: </a:t>
            </a:r>
            <a:r>
              <a:rPr lang="hu-HU" sz="900" dirty="0">
                <a:latin typeface="+mj-lt"/>
              </a:rPr>
              <a:t>http://ec.europa.eu/eurostat</a:t>
            </a:r>
          </a:p>
        </p:txBody>
      </p:sp>
      <p:sp>
        <p:nvSpPr>
          <p:cNvPr id="6" name="Szövegdoboz 5"/>
          <p:cNvSpPr txBox="1"/>
          <p:nvPr/>
        </p:nvSpPr>
        <p:spPr>
          <a:xfrm>
            <a:off x="122610" y="3291612"/>
            <a:ext cx="5204105" cy="1477328"/>
          </a:xfrm>
          <a:prstGeom prst="rect">
            <a:avLst/>
          </a:prstGeom>
          <a:noFill/>
        </p:spPr>
        <p:txBody>
          <a:bodyPr wrap="square" rtlCol="0">
            <a:spAutoFit/>
          </a:bodyPr>
          <a:lstStyle/>
          <a:p>
            <a:pPr algn="just"/>
            <a:r>
              <a:rPr lang="hu-HU" dirty="0" smtClean="0">
                <a:latin typeface="+mj-lt"/>
              </a:rPr>
              <a:t>Az </a:t>
            </a:r>
            <a:r>
              <a:rPr lang="hu-HU" dirty="0">
                <a:latin typeface="+mj-lt"/>
              </a:rPr>
              <a:t>EU versenyképességének erősítéséhez </a:t>
            </a:r>
            <a:r>
              <a:rPr lang="hu-HU" dirty="0" smtClean="0">
                <a:latin typeface="+mj-lt"/>
              </a:rPr>
              <a:t>szükséges, </a:t>
            </a:r>
            <a:r>
              <a:rPr lang="hu-HU" dirty="0">
                <a:latin typeface="+mj-lt"/>
              </a:rPr>
              <a:t>hogy az Unió vonzó legyen a </a:t>
            </a:r>
            <a:r>
              <a:rPr lang="hu-HU" b="1" dirty="0">
                <a:latin typeface="+mj-lt"/>
              </a:rPr>
              <a:t>magasan képzett bevándorló munkavállalók számára</a:t>
            </a:r>
            <a:r>
              <a:rPr lang="hu-HU" dirty="0">
                <a:latin typeface="+mj-lt"/>
              </a:rPr>
              <a:t>, akik az </a:t>
            </a:r>
            <a:r>
              <a:rPr lang="hu-HU" b="1" dirty="0">
                <a:latin typeface="+mj-lt"/>
              </a:rPr>
              <a:t>uniós kékkártyával speciális tartózkodási és munkavállalási engedélyt kapnak</a:t>
            </a:r>
            <a:r>
              <a:rPr lang="hu-HU" dirty="0">
                <a:latin typeface="+mj-lt"/>
              </a:rPr>
              <a:t>.</a:t>
            </a:r>
          </a:p>
        </p:txBody>
      </p:sp>
    </p:spTree>
    <p:extLst>
      <p:ext uri="{BB962C8B-B14F-4D97-AF65-F5344CB8AC3E}">
        <p14:creationId xmlns:p14="http://schemas.microsoft.com/office/powerpoint/2010/main" val="3673247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a:t>Bevándorlók helyzete</a:t>
            </a:r>
            <a:r>
              <a:rPr lang="hu-HU" sz="2400" b="1" dirty="0"/>
              <a:t/>
            </a:r>
            <a:br>
              <a:rPr lang="hu-HU" sz="2400" b="1" dirty="0"/>
            </a:br>
            <a:r>
              <a:rPr lang="hu-HU" sz="3200" b="1" dirty="0"/>
              <a:t>Munkavállalási célú bevándorlás</a:t>
            </a:r>
          </a:p>
        </p:txBody>
      </p:sp>
      <p:sp>
        <p:nvSpPr>
          <p:cNvPr id="6" name="Szövegdoboz 5"/>
          <p:cNvSpPr txBox="1"/>
          <p:nvPr/>
        </p:nvSpPr>
        <p:spPr>
          <a:xfrm>
            <a:off x="122922" y="1700808"/>
            <a:ext cx="8631410" cy="2939266"/>
          </a:xfrm>
          <a:prstGeom prst="rect">
            <a:avLst/>
          </a:prstGeom>
          <a:noFill/>
        </p:spPr>
        <p:txBody>
          <a:bodyPr wrap="square" rtlCol="0">
            <a:spAutoFit/>
          </a:bodyPr>
          <a:lstStyle/>
          <a:p>
            <a:pPr algn="just"/>
            <a:endParaRPr lang="hu-HU" sz="2000" b="1" dirty="0">
              <a:latin typeface="+mj-lt"/>
            </a:endParaRPr>
          </a:p>
          <a:p>
            <a:pPr marL="342900" indent="-342900" algn="just">
              <a:spcAft>
                <a:spcPts val="600"/>
              </a:spcAft>
              <a:buFont typeface="Arial" panose="020B0604020202020204" pitchFamily="34" charset="0"/>
              <a:buChar char="•"/>
            </a:pPr>
            <a:r>
              <a:rPr lang="hu-HU" sz="2000" dirty="0">
                <a:latin typeface="+mj-lt"/>
              </a:rPr>
              <a:t>A 2014 februárjában elfogadott a harmadik országbeli állampolgárok idénymunkásként való munkavállalás céljából való belépésének és tartózkodásának </a:t>
            </a:r>
            <a:r>
              <a:rPr lang="hu-HU" sz="2000" dirty="0" smtClean="0">
                <a:latin typeface="+mj-lt"/>
              </a:rPr>
              <a:t>feltételeiről szóló </a:t>
            </a:r>
            <a:r>
              <a:rPr lang="hu-HU" sz="2000" b="1" dirty="0" smtClean="0">
                <a:latin typeface="+mj-lt"/>
              </a:rPr>
              <a:t>2014/36/EU </a:t>
            </a:r>
            <a:r>
              <a:rPr lang="hu-HU" sz="2000" b="1" dirty="0">
                <a:latin typeface="+mj-lt"/>
              </a:rPr>
              <a:t>irányelv</a:t>
            </a:r>
            <a:r>
              <a:rPr lang="hu-HU" sz="2000" dirty="0">
                <a:latin typeface="+mj-lt"/>
              </a:rPr>
              <a:t> a harmadik országbeli állampolgárok </a:t>
            </a:r>
            <a:r>
              <a:rPr lang="hu-HU" sz="2000" b="1" dirty="0" smtClean="0">
                <a:latin typeface="+mj-lt"/>
              </a:rPr>
              <a:t>belépésének </a:t>
            </a:r>
            <a:r>
              <a:rPr lang="hu-HU" sz="2000" b="1" dirty="0">
                <a:latin typeface="+mj-lt"/>
              </a:rPr>
              <a:t>és tartózkodásának feltételeit szabályozza</a:t>
            </a:r>
            <a:r>
              <a:rPr lang="hu-HU" sz="2000" dirty="0">
                <a:latin typeface="+mj-lt"/>
              </a:rPr>
              <a:t>. </a:t>
            </a:r>
            <a:endParaRPr lang="hu-HU" sz="2000" dirty="0" smtClean="0">
              <a:latin typeface="+mj-lt"/>
            </a:endParaRPr>
          </a:p>
          <a:p>
            <a:pPr marL="342900" indent="-342900" algn="just">
              <a:spcAft>
                <a:spcPts val="600"/>
              </a:spcAft>
              <a:buFont typeface="Arial" panose="020B0604020202020204" pitchFamily="34" charset="0"/>
              <a:buChar char="•"/>
            </a:pPr>
            <a:r>
              <a:rPr lang="hu-HU" sz="2000" b="1" dirty="0" smtClean="0">
                <a:latin typeface="+mj-lt"/>
              </a:rPr>
              <a:t>Az idénymunkások </a:t>
            </a:r>
            <a:r>
              <a:rPr lang="hu-HU" sz="2000" dirty="0">
                <a:latin typeface="+mj-lt"/>
              </a:rPr>
              <a:t>tagállamtól függően legfeljebb </a:t>
            </a:r>
            <a:r>
              <a:rPr lang="hu-HU" sz="2000" b="1" dirty="0" smtClean="0">
                <a:latin typeface="+mj-lt"/>
              </a:rPr>
              <a:t>öt-kilenc </a:t>
            </a:r>
            <a:r>
              <a:rPr lang="hu-HU" sz="2000" b="1" dirty="0">
                <a:latin typeface="+mj-lt"/>
              </a:rPr>
              <a:t>hónapig </a:t>
            </a:r>
            <a:r>
              <a:rPr lang="hu-HU" sz="2000" dirty="0">
                <a:latin typeface="+mj-lt"/>
              </a:rPr>
              <a:t>tartózkodhatnak törvényesen és ideiglenesen az Unió területén, hogy az évszakok változásához kötődő tevékenységet végezzenek, megtartva ugyanakkor harmadik országbeli állandó lakóhelyüket. </a:t>
            </a:r>
            <a:endParaRPr lang="hu-HU" sz="2000" dirty="0" smtClean="0">
              <a:latin typeface="+mj-lt"/>
            </a:endParaRPr>
          </a:p>
        </p:txBody>
      </p:sp>
    </p:spTree>
    <p:extLst>
      <p:ext uri="{BB962C8B-B14F-4D97-AF65-F5344CB8AC3E}">
        <p14:creationId xmlns:p14="http://schemas.microsoft.com/office/powerpoint/2010/main" val="1880690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Bevándorlók helyzete</a:t>
            </a:r>
            <a:br>
              <a:rPr lang="hu-HU" sz="4000" b="1" dirty="0" smtClean="0"/>
            </a:br>
            <a:r>
              <a:rPr lang="hu-HU" sz="3200" b="1" dirty="0"/>
              <a:t>Családegyesítési célú </a:t>
            </a:r>
            <a:r>
              <a:rPr lang="hu-HU" sz="3200" b="1" dirty="0" smtClean="0"/>
              <a:t>bevándorlás</a:t>
            </a:r>
            <a:endParaRPr lang="hu-HU" sz="4000" b="1" dirty="0"/>
          </a:p>
        </p:txBody>
      </p:sp>
      <p:sp>
        <p:nvSpPr>
          <p:cNvPr id="2" name="Téglalap 1"/>
          <p:cNvSpPr/>
          <p:nvPr/>
        </p:nvSpPr>
        <p:spPr>
          <a:xfrm>
            <a:off x="251520" y="1513142"/>
            <a:ext cx="8712968" cy="3170099"/>
          </a:xfrm>
          <a:prstGeom prst="rect">
            <a:avLst/>
          </a:prstGeom>
        </p:spPr>
        <p:txBody>
          <a:bodyPr wrap="square">
            <a:spAutoFit/>
          </a:bodyPr>
          <a:lstStyle/>
          <a:p>
            <a:pPr marL="342900" indent="-342900" algn="just">
              <a:buFont typeface="Arial" panose="020B0604020202020204" pitchFamily="34" charset="0"/>
              <a:buChar char="•"/>
            </a:pPr>
            <a:r>
              <a:rPr lang="hu-HU" sz="2000" dirty="0" smtClean="0">
                <a:latin typeface="+mj-lt"/>
              </a:rPr>
              <a:t>Az </a:t>
            </a:r>
            <a:r>
              <a:rPr lang="hu-HU" sz="2000" dirty="0">
                <a:latin typeface="+mj-lt"/>
              </a:rPr>
              <a:t>EU-ban </a:t>
            </a:r>
            <a:r>
              <a:rPr lang="hu-HU" sz="2000" dirty="0" smtClean="0">
                <a:latin typeface="+mj-lt"/>
              </a:rPr>
              <a:t>a </a:t>
            </a:r>
            <a:r>
              <a:rPr lang="hu-HU" sz="2000" b="1" dirty="0">
                <a:latin typeface="+mj-lt"/>
              </a:rPr>
              <a:t>családegyesítésre és a családtagok kapcsolódó </a:t>
            </a:r>
            <a:r>
              <a:rPr lang="hu-HU" sz="2000" b="1" dirty="0" smtClean="0">
                <a:latin typeface="+mj-lt"/>
              </a:rPr>
              <a:t>jogaira közös feltételek vonatkoznak</a:t>
            </a:r>
            <a:r>
              <a:rPr lang="hu-HU" sz="2000" dirty="0" smtClean="0">
                <a:latin typeface="+mj-lt"/>
              </a:rPr>
              <a:t>. </a:t>
            </a:r>
          </a:p>
          <a:p>
            <a:pPr marL="342900" indent="-342900" algn="just">
              <a:buFont typeface="Arial" panose="020B0604020202020204" pitchFamily="34" charset="0"/>
              <a:buChar char="•"/>
            </a:pPr>
            <a:r>
              <a:rPr lang="hu-HU" sz="2000" dirty="0" smtClean="0">
                <a:latin typeface="+mj-lt"/>
              </a:rPr>
              <a:t>Azokhoz </a:t>
            </a:r>
            <a:r>
              <a:rPr lang="hu-HU" sz="2000" dirty="0">
                <a:latin typeface="+mj-lt"/>
              </a:rPr>
              <a:t>a nem uniós állampolgárokhoz, akik már jogszerűen az Unió területén tartózkodnak, </a:t>
            </a:r>
            <a:r>
              <a:rPr lang="hu-HU" sz="2000" b="1" dirty="0">
                <a:latin typeface="+mj-lt"/>
              </a:rPr>
              <a:t>csatlakozhat házastársuk, kiskorú gyermekeik és házastársuk gyermekei</a:t>
            </a:r>
            <a:r>
              <a:rPr lang="hu-HU" sz="2000" dirty="0">
                <a:latin typeface="+mj-lt"/>
              </a:rPr>
              <a:t>.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a:t>
            </a:r>
            <a:r>
              <a:rPr lang="hu-HU" sz="2000" dirty="0">
                <a:latin typeface="+mj-lt"/>
              </a:rPr>
              <a:t>befogadó ország </a:t>
            </a:r>
            <a:r>
              <a:rPr lang="hu-HU" sz="2000" dirty="0" smtClean="0">
                <a:latin typeface="+mj-lt"/>
              </a:rPr>
              <a:t>azonban ezt a jogot feltételekhez </a:t>
            </a:r>
            <a:r>
              <a:rPr lang="hu-HU" sz="2000" dirty="0">
                <a:latin typeface="+mj-lt"/>
              </a:rPr>
              <a:t>kötheti </a:t>
            </a:r>
            <a:r>
              <a:rPr lang="hu-HU" sz="2000" dirty="0" smtClean="0">
                <a:latin typeface="+mj-lt"/>
              </a:rPr>
              <a:t>(</a:t>
            </a:r>
            <a:r>
              <a:rPr lang="hu-HU" sz="2000" dirty="0">
                <a:latin typeface="+mj-lt"/>
              </a:rPr>
              <a:t>például előírhatja a megfelelő szálláshely és a szükséges anyagi források meglétét). </a:t>
            </a:r>
            <a:endParaRPr lang="hu-HU" sz="2000" dirty="0" smtClean="0">
              <a:latin typeface="+mj-lt"/>
            </a:endParaRPr>
          </a:p>
          <a:p>
            <a:pPr marL="342900" indent="-342900" algn="just">
              <a:buFont typeface="Arial" panose="020B0604020202020204" pitchFamily="34" charset="0"/>
              <a:buChar char="•"/>
            </a:pPr>
            <a:r>
              <a:rPr lang="hu-HU" sz="2000" dirty="0" smtClean="0">
                <a:latin typeface="+mj-lt"/>
              </a:rPr>
              <a:t>A családegyesítésre </a:t>
            </a:r>
            <a:r>
              <a:rPr lang="hu-HU" sz="2000" dirty="0">
                <a:latin typeface="+mj-lt"/>
              </a:rPr>
              <a:t>jogosult családtagok sorát a </a:t>
            </a:r>
            <a:r>
              <a:rPr lang="hu-HU" sz="2000" b="1" dirty="0">
                <a:latin typeface="+mj-lt"/>
              </a:rPr>
              <a:t>nem házas élettárssal, az eltartott felnőtt gyermekekkel és az eltartott idős hozzátartozókkal</a:t>
            </a:r>
            <a:r>
              <a:rPr lang="hu-HU" sz="2000" dirty="0">
                <a:latin typeface="+mj-lt"/>
              </a:rPr>
              <a:t> is kiegészíthetik. </a:t>
            </a:r>
            <a:endParaRPr lang="hu-HU" sz="2000" dirty="0" smtClean="0">
              <a:latin typeface="+mj-lt"/>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5093804"/>
            <a:ext cx="3528392" cy="1764196"/>
          </a:xfrm>
          <a:prstGeom prst="rect">
            <a:avLst/>
          </a:prstGeom>
        </p:spPr>
      </p:pic>
      <p:sp>
        <p:nvSpPr>
          <p:cNvPr id="5" name="Szövegdoboz 4"/>
          <p:cNvSpPr txBox="1"/>
          <p:nvPr/>
        </p:nvSpPr>
        <p:spPr>
          <a:xfrm>
            <a:off x="5436096" y="4530102"/>
            <a:ext cx="3528392" cy="577081"/>
          </a:xfrm>
          <a:prstGeom prst="rect">
            <a:avLst/>
          </a:prstGeom>
          <a:noFill/>
        </p:spPr>
        <p:txBody>
          <a:bodyPr wrap="square" rtlCol="0">
            <a:spAutoFit/>
          </a:bodyPr>
          <a:lstStyle/>
          <a:p>
            <a:r>
              <a:rPr lang="hu-HU" sz="1050" dirty="0" smtClean="0"/>
              <a:t>Forrás: </a:t>
            </a:r>
            <a:r>
              <a:rPr lang="hu-HU" sz="1050" dirty="0">
                <a:hlinkClick r:id="rId3"/>
              </a:rPr>
              <a:t>https://ec.europa.eu/home-affairs/sites/homeaffairs/files/00_family_reunification_synthesis_report_final_en_print_ready_0.pdf</a:t>
            </a:r>
            <a:endParaRPr lang="hu-HU" sz="1050" dirty="0"/>
          </a:p>
        </p:txBody>
      </p:sp>
      <p:sp>
        <p:nvSpPr>
          <p:cNvPr id="6" name="Téglalap 5"/>
          <p:cNvSpPr/>
          <p:nvPr/>
        </p:nvSpPr>
        <p:spPr>
          <a:xfrm>
            <a:off x="251520" y="4683241"/>
            <a:ext cx="5040560" cy="1477328"/>
          </a:xfrm>
          <a:prstGeom prst="rect">
            <a:avLst/>
          </a:prstGeom>
        </p:spPr>
        <p:txBody>
          <a:bodyPr wrap="square">
            <a:spAutoFit/>
          </a:bodyPr>
          <a:lstStyle/>
          <a:p>
            <a:pPr marL="342900" indent="-342900" algn="just">
              <a:buFont typeface="Arial" panose="020B0604020202020204" pitchFamily="34" charset="0"/>
              <a:buChar char="•"/>
            </a:pPr>
            <a:r>
              <a:rPr lang="hu-HU" b="1" dirty="0">
                <a:latin typeface="+mj-lt"/>
              </a:rPr>
              <a:t>A családtagok </a:t>
            </a:r>
            <a:r>
              <a:rPr lang="hu-HU" dirty="0">
                <a:latin typeface="+mj-lt"/>
              </a:rPr>
              <a:t>az EU-ba való beutazáskor tartózkodási engedélyt kapnak, illetve az oktatáshoz, foglalkoztatáshoz és szakképzéshez való hozzáférést tekintve a többi nem uniós állampolgárral azonos jogosultságokat élveznek.</a:t>
            </a:r>
          </a:p>
        </p:txBody>
      </p:sp>
    </p:spTree>
    <p:extLst>
      <p:ext uri="{BB962C8B-B14F-4D97-AF65-F5344CB8AC3E}">
        <p14:creationId xmlns:p14="http://schemas.microsoft.com/office/powerpoint/2010/main" val="34221776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Menekültügy</a:t>
            </a:r>
            <a:endParaRPr lang="hu-HU" sz="4000" b="1"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96" t="15186" r="15729" b="16481"/>
          <a:stretch/>
        </p:blipFill>
        <p:spPr bwMode="auto">
          <a:xfrm>
            <a:off x="292100" y="1484784"/>
            <a:ext cx="84582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292100" y="6257835"/>
            <a:ext cx="8604448" cy="369332"/>
          </a:xfrm>
          <a:prstGeom prst="rect">
            <a:avLst/>
          </a:prstGeom>
          <a:noFill/>
        </p:spPr>
        <p:txBody>
          <a:bodyPr wrap="square" rtlCol="0">
            <a:spAutoFit/>
          </a:bodyPr>
          <a:lstStyle/>
          <a:p>
            <a:r>
              <a:rPr lang="hu-HU" b="1" dirty="0">
                <a:latin typeface="+mj-lt"/>
              </a:rPr>
              <a:t>A három leggyakoribb származási ország</a:t>
            </a:r>
            <a:r>
              <a:rPr lang="hu-HU" dirty="0">
                <a:latin typeface="+mj-lt"/>
              </a:rPr>
              <a:t>: Szíria (29%), Afganisztán (16%) és Irak (7%). </a:t>
            </a:r>
          </a:p>
        </p:txBody>
      </p:sp>
    </p:spTree>
    <p:extLst>
      <p:ext uri="{BB962C8B-B14F-4D97-AF65-F5344CB8AC3E}">
        <p14:creationId xmlns:p14="http://schemas.microsoft.com/office/powerpoint/2010/main" val="2209101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Menekültügy</a:t>
            </a:r>
            <a:endParaRPr lang="hu-HU" sz="4000" b="1" dirty="0"/>
          </a:p>
        </p:txBody>
      </p:sp>
      <p:sp>
        <p:nvSpPr>
          <p:cNvPr id="4" name="Téglalap 3"/>
          <p:cNvSpPr/>
          <p:nvPr/>
        </p:nvSpPr>
        <p:spPr>
          <a:xfrm>
            <a:off x="156444" y="1412776"/>
            <a:ext cx="8640960" cy="5016758"/>
          </a:xfrm>
          <a:prstGeom prst="rect">
            <a:avLst/>
          </a:prstGeom>
        </p:spPr>
        <p:txBody>
          <a:bodyPr wrap="square">
            <a:spAutoFit/>
          </a:bodyPr>
          <a:lstStyle/>
          <a:p>
            <a:pPr marL="342900" indent="-342900" algn="just">
              <a:buFont typeface="Arial" panose="020B0604020202020204" pitchFamily="34" charset="0"/>
              <a:buChar char="•"/>
            </a:pPr>
            <a:r>
              <a:rPr lang="hu-HU" sz="2000" dirty="0" smtClean="0">
                <a:latin typeface="+mj-lt"/>
              </a:rPr>
              <a:t>Mindegyik </a:t>
            </a:r>
            <a:r>
              <a:rPr lang="hu-HU" sz="2000" b="1" dirty="0">
                <a:latin typeface="+mj-lt"/>
              </a:rPr>
              <a:t>uniós tagállamnak </a:t>
            </a:r>
            <a:r>
              <a:rPr lang="hu-HU" sz="2000" dirty="0">
                <a:latin typeface="+mj-lt"/>
              </a:rPr>
              <a:t>el kell tudnia dönteni, hogy </a:t>
            </a:r>
            <a:r>
              <a:rPr lang="hu-HU" sz="2000" b="1" dirty="0" smtClean="0">
                <a:latin typeface="+mj-lt"/>
              </a:rPr>
              <a:t>milyen </a:t>
            </a:r>
            <a:r>
              <a:rPr lang="hu-HU" sz="2000" b="1" dirty="0">
                <a:latin typeface="+mj-lt"/>
              </a:rPr>
              <a:t>esetben felelős egy-egy menedékjogi kérelem </a:t>
            </a:r>
            <a:r>
              <a:rPr lang="hu-HU" sz="2000" b="1" dirty="0" smtClean="0">
                <a:latin typeface="+mj-lt"/>
              </a:rPr>
              <a:t>kezeléséért</a:t>
            </a:r>
            <a:r>
              <a:rPr lang="hu-HU" sz="2000" dirty="0" smtClean="0">
                <a:latin typeface="+mj-lt"/>
              </a:rPr>
              <a:t>, mivel így el lehet kerülni, </a:t>
            </a:r>
            <a:r>
              <a:rPr lang="hu-HU" sz="2000" dirty="0">
                <a:latin typeface="+mj-lt"/>
              </a:rPr>
              <a:t>hogy a menedékkérőket egyik tagállamból a másikba adják át, </a:t>
            </a:r>
            <a:r>
              <a:rPr lang="hu-HU" sz="2000" dirty="0" smtClean="0">
                <a:latin typeface="+mj-lt"/>
              </a:rPr>
              <a:t>vagy </a:t>
            </a:r>
            <a:r>
              <a:rPr lang="hu-HU" sz="2000" dirty="0">
                <a:latin typeface="+mj-lt"/>
              </a:rPr>
              <a:t>azt, hogy egy menedékkérő több uniós tagállamban is benyújtsa a kérelmét (ez az úgynevezett „</a:t>
            </a:r>
            <a:r>
              <a:rPr lang="hu-HU" sz="2000" dirty="0" err="1">
                <a:latin typeface="+mj-lt"/>
              </a:rPr>
              <a:t>asylum</a:t>
            </a:r>
            <a:r>
              <a:rPr lang="hu-HU" sz="2000" dirty="0">
                <a:latin typeface="+mj-lt"/>
              </a:rPr>
              <a:t> shopping”). </a:t>
            </a:r>
            <a:endParaRPr lang="hu-HU" sz="2000" dirty="0" smtClean="0">
              <a:latin typeface="+mj-lt"/>
            </a:endParaRPr>
          </a:p>
          <a:p>
            <a:pPr marL="342900" indent="-342900" algn="just">
              <a:buFont typeface="Arial" panose="020B0604020202020204" pitchFamily="34" charset="0"/>
              <a:buChar char="•"/>
            </a:pPr>
            <a:endParaRPr lang="hu-HU" sz="2000" dirty="0" smtClean="0">
              <a:latin typeface="+mj-lt"/>
            </a:endParaRPr>
          </a:p>
          <a:p>
            <a:pPr marL="342900" indent="-342900" algn="just">
              <a:buFont typeface="Arial" panose="020B0604020202020204" pitchFamily="34" charset="0"/>
              <a:buChar char="•"/>
            </a:pPr>
            <a:r>
              <a:rPr lang="hu-HU" sz="2000" b="1" dirty="0" smtClean="0">
                <a:latin typeface="+mj-lt"/>
              </a:rPr>
              <a:t>A </a:t>
            </a:r>
            <a:r>
              <a:rPr lang="hu-HU" sz="2000" b="1" dirty="0">
                <a:latin typeface="+mj-lt"/>
              </a:rPr>
              <a:t>közös uniós szabályok </a:t>
            </a:r>
            <a:r>
              <a:rPr lang="hu-HU" sz="2000" b="1" dirty="0" smtClean="0">
                <a:latin typeface="+mj-lt"/>
              </a:rPr>
              <a:t>megmutatják </a:t>
            </a:r>
            <a:r>
              <a:rPr lang="hu-HU" sz="2000" dirty="0" smtClean="0">
                <a:latin typeface="+mj-lt"/>
              </a:rPr>
              <a:t>azt </a:t>
            </a:r>
            <a:r>
              <a:rPr lang="hu-HU" sz="2000" dirty="0">
                <a:latin typeface="+mj-lt"/>
              </a:rPr>
              <a:t>az </a:t>
            </a:r>
            <a:r>
              <a:rPr lang="hu-HU" sz="2000" dirty="0" smtClean="0">
                <a:latin typeface="+mj-lt"/>
              </a:rPr>
              <a:t>országot</a:t>
            </a:r>
            <a:r>
              <a:rPr lang="hu-HU" sz="2000" dirty="0">
                <a:latin typeface="+mj-lt"/>
              </a:rPr>
              <a:t>, amelyik a menedékjog iránti kérelem megvizsgálásáért </a:t>
            </a:r>
            <a:r>
              <a:rPr lang="hu-HU" sz="2000" dirty="0" smtClean="0">
                <a:latin typeface="+mj-lt"/>
              </a:rPr>
              <a:t>felel.</a:t>
            </a:r>
          </a:p>
          <a:p>
            <a:pPr marL="342900" indent="-342900" algn="just">
              <a:buFont typeface="Arial" panose="020B0604020202020204" pitchFamily="34" charset="0"/>
              <a:buChar char="•"/>
            </a:pPr>
            <a:endParaRPr lang="hu-HU" sz="2000" dirty="0">
              <a:latin typeface="+mj-lt"/>
            </a:endParaRPr>
          </a:p>
          <a:p>
            <a:pPr marL="342900" indent="-342900" algn="just">
              <a:buFont typeface="Arial" panose="020B0604020202020204" pitchFamily="34" charset="0"/>
              <a:buChar char="•"/>
            </a:pPr>
            <a:r>
              <a:rPr lang="hu-HU" sz="2000" dirty="0" smtClean="0">
                <a:latin typeface="+mj-lt"/>
              </a:rPr>
              <a:t>Ezek </a:t>
            </a:r>
            <a:r>
              <a:rPr lang="hu-HU" sz="2000" dirty="0">
                <a:latin typeface="+mj-lt"/>
              </a:rPr>
              <a:t>a szabályok olyan kritériumokon alapulnak, hogy </a:t>
            </a:r>
            <a:r>
              <a:rPr lang="hu-HU" sz="2000" b="1" dirty="0">
                <a:latin typeface="+mj-lt"/>
              </a:rPr>
              <a:t>hol vannak a menedékkérő családtagjai</a:t>
            </a:r>
            <a:r>
              <a:rPr lang="hu-HU" sz="2000" dirty="0">
                <a:latin typeface="+mj-lt"/>
              </a:rPr>
              <a:t>, </a:t>
            </a:r>
            <a:r>
              <a:rPr lang="hu-HU" sz="2000" b="1" dirty="0">
                <a:latin typeface="+mj-lt"/>
              </a:rPr>
              <a:t>hol él</a:t>
            </a:r>
            <a:r>
              <a:rPr lang="hu-HU" sz="2000" dirty="0">
                <a:latin typeface="+mj-lt"/>
              </a:rPr>
              <a:t>, az EU-ba való beutazáskor </a:t>
            </a:r>
            <a:r>
              <a:rPr lang="hu-HU" sz="2000" b="1" dirty="0">
                <a:latin typeface="+mj-lt"/>
              </a:rPr>
              <a:t>melyik ország adott neki vízumot</a:t>
            </a:r>
            <a:r>
              <a:rPr lang="hu-HU" sz="2000" dirty="0">
                <a:latin typeface="+mj-lt"/>
              </a:rPr>
              <a:t>, vagy </a:t>
            </a:r>
            <a:r>
              <a:rPr lang="hu-HU" sz="2000" b="1" dirty="0">
                <a:latin typeface="+mj-lt"/>
              </a:rPr>
              <a:t>hol lépett be az EU területére</a:t>
            </a:r>
            <a:r>
              <a:rPr lang="hu-HU" sz="2000" dirty="0">
                <a:latin typeface="+mj-lt"/>
              </a:rPr>
              <a:t>. </a:t>
            </a:r>
            <a:endParaRPr lang="hu-HU" sz="2000" dirty="0" smtClean="0">
              <a:latin typeface="+mj-lt"/>
            </a:endParaRPr>
          </a:p>
          <a:p>
            <a:pPr marL="342900" indent="-342900" algn="just">
              <a:buFont typeface="Arial" panose="020B0604020202020204" pitchFamily="34" charset="0"/>
              <a:buChar char="•"/>
            </a:pPr>
            <a:endParaRPr lang="hu-HU" sz="2000" dirty="0">
              <a:latin typeface="+mj-lt"/>
            </a:endParaRPr>
          </a:p>
          <a:p>
            <a:pPr marL="342900" indent="-342900" algn="just">
              <a:buFont typeface="Arial" panose="020B0604020202020204" pitchFamily="34" charset="0"/>
              <a:buChar char="•"/>
            </a:pPr>
            <a:r>
              <a:rPr lang="hu-HU" sz="2000" dirty="0" smtClean="0">
                <a:latin typeface="+mj-lt"/>
              </a:rPr>
              <a:t>Ebben az </a:t>
            </a:r>
            <a:r>
              <a:rPr lang="hu-HU" sz="2000" b="1" dirty="0" err="1" smtClean="0">
                <a:latin typeface="+mj-lt"/>
              </a:rPr>
              <a:t>Eurodac</a:t>
            </a:r>
            <a:r>
              <a:rPr lang="hu-HU" sz="2000" dirty="0" smtClean="0">
                <a:latin typeface="+mj-lt"/>
              </a:rPr>
              <a:t> </a:t>
            </a:r>
            <a:r>
              <a:rPr lang="hu-HU" sz="2000" dirty="0">
                <a:latin typeface="+mj-lt"/>
              </a:rPr>
              <a:t>adatbázis segíti ebben a </a:t>
            </a:r>
            <a:r>
              <a:rPr lang="hu-HU" sz="2000" dirty="0" smtClean="0">
                <a:latin typeface="+mj-lt"/>
              </a:rPr>
              <a:t>folyamatban, amely  lehetővé </a:t>
            </a:r>
            <a:r>
              <a:rPr lang="hu-HU" sz="2000" dirty="0">
                <a:latin typeface="+mj-lt"/>
              </a:rPr>
              <a:t>teszi az </a:t>
            </a:r>
            <a:r>
              <a:rPr lang="hu-HU" sz="2000" b="1" dirty="0">
                <a:latin typeface="+mj-lt"/>
              </a:rPr>
              <a:t>ujjlenyomatok összehasonlítását</a:t>
            </a:r>
            <a:r>
              <a:rPr lang="hu-HU" sz="2000" dirty="0">
                <a:latin typeface="+mj-lt"/>
              </a:rPr>
              <a:t>, így ellenőrizhető, hogy a menedékkérő a menedékjog iránti kérelmét korábban egy másik tagállamban is beadta-e</a:t>
            </a:r>
            <a:r>
              <a:rPr lang="hu-HU" sz="2000" dirty="0" smtClean="0">
                <a:latin typeface="+mj-lt"/>
              </a:rPr>
              <a:t>.</a:t>
            </a:r>
          </a:p>
        </p:txBody>
      </p:sp>
    </p:spTree>
    <p:extLst>
      <p:ext uri="{BB962C8B-B14F-4D97-AF65-F5344CB8AC3E}">
        <p14:creationId xmlns:p14="http://schemas.microsoft.com/office/powerpoint/2010/main" val="1659647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Menekültügy</a:t>
            </a:r>
            <a:endParaRPr lang="hu-HU" sz="4000" b="1" dirty="0"/>
          </a:p>
        </p:txBody>
      </p:sp>
      <p:sp>
        <p:nvSpPr>
          <p:cNvPr id="4" name="Téglalap 3"/>
          <p:cNvSpPr/>
          <p:nvPr/>
        </p:nvSpPr>
        <p:spPr>
          <a:xfrm>
            <a:off x="176756" y="1844824"/>
            <a:ext cx="8640960" cy="3016210"/>
          </a:xfrm>
          <a:prstGeom prst="rect">
            <a:avLst/>
          </a:prstGeom>
        </p:spPr>
        <p:txBody>
          <a:bodyPr wrap="square">
            <a:spAutoFit/>
          </a:bodyPr>
          <a:lstStyle/>
          <a:p>
            <a:pPr marL="342900" indent="-342900" algn="just">
              <a:spcAft>
                <a:spcPts val="600"/>
              </a:spcAft>
              <a:buFont typeface="Arial" panose="020B0604020202020204" pitchFamily="34" charset="0"/>
              <a:buChar char="•"/>
            </a:pPr>
            <a:r>
              <a:rPr lang="hu-HU" sz="2000" dirty="0">
                <a:latin typeface="+mj-lt"/>
              </a:rPr>
              <a:t>Amíg a menedékkérők a kérelmükre vonatkozó </a:t>
            </a:r>
            <a:r>
              <a:rPr lang="hu-HU" sz="2000" b="1" dirty="0">
                <a:latin typeface="+mj-lt"/>
              </a:rPr>
              <a:t>döntésre várnak</a:t>
            </a:r>
            <a:r>
              <a:rPr lang="hu-HU" sz="2000" dirty="0">
                <a:latin typeface="+mj-lt"/>
              </a:rPr>
              <a:t>, a menedékkérők befogadására vonatkozó közös uniós minimumszabályok értelmében az uniós tagállamoknak </a:t>
            </a:r>
            <a:r>
              <a:rPr lang="hu-HU" sz="2000" b="1" dirty="0">
                <a:latin typeface="+mj-lt"/>
              </a:rPr>
              <a:t>dologi támogatást</a:t>
            </a:r>
            <a:r>
              <a:rPr lang="hu-HU" sz="2000" dirty="0">
                <a:latin typeface="+mj-lt"/>
              </a:rPr>
              <a:t>, például szállást, ruhaneműt, élelmiszert és költőpénzt kell biztosítaniuk a menedékkérők részére. </a:t>
            </a:r>
            <a:endParaRPr lang="hu-HU" sz="2000" dirty="0" smtClean="0">
              <a:latin typeface="+mj-lt"/>
            </a:endParaRPr>
          </a:p>
          <a:p>
            <a:pPr marL="342900" indent="-342900" algn="just">
              <a:spcAft>
                <a:spcPts val="600"/>
              </a:spcAft>
              <a:buFont typeface="Arial" panose="020B0604020202020204" pitchFamily="34" charset="0"/>
              <a:buChar char="•"/>
            </a:pPr>
            <a:r>
              <a:rPr lang="hu-HU" sz="2000" dirty="0" smtClean="0">
                <a:latin typeface="+mj-lt"/>
              </a:rPr>
              <a:t>Gondoskodni </a:t>
            </a:r>
            <a:r>
              <a:rPr lang="hu-HU" sz="2000" dirty="0">
                <a:latin typeface="+mj-lt"/>
              </a:rPr>
              <a:t>kell a menedékkérők </a:t>
            </a:r>
            <a:r>
              <a:rPr lang="hu-HU" sz="2000" b="1" dirty="0">
                <a:latin typeface="+mj-lt"/>
              </a:rPr>
              <a:t>orvosi és pszichológiai ellátásáról</a:t>
            </a:r>
            <a:r>
              <a:rPr lang="hu-HU" sz="2000" dirty="0">
                <a:latin typeface="+mj-lt"/>
              </a:rPr>
              <a:t>, a gyerekek esetében pedig az oktatásról. </a:t>
            </a:r>
            <a:endParaRPr lang="hu-HU" sz="2000" dirty="0" smtClean="0">
              <a:latin typeface="+mj-lt"/>
            </a:endParaRPr>
          </a:p>
          <a:p>
            <a:pPr marL="342900" indent="-342900" algn="just">
              <a:spcAft>
                <a:spcPts val="600"/>
              </a:spcAft>
              <a:buFont typeface="Arial" panose="020B0604020202020204" pitchFamily="34" charset="0"/>
              <a:buChar char="•"/>
            </a:pPr>
            <a:r>
              <a:rPr lang="hu-HU" sz="2000" dirty="0" smtClean="0">
                <a:latin typeface="+mj-lt"/>
              </a:rPr>
              <a:t>A </a:t>
            </a:r>
            <a:r>
              <a:rPr lang="hu-HU" sz="2000" dirty="0">
                <a:latin typeface="+mj-lt"/>
              </a:rPr>
              <a:t>menedékkérőknek emellett joguk van a család egységéhez, a szakképzéshez, és bizonyos feltételek mellett a munkavállaláshoz is.</a:t>
            </a:r>
          </a:p>
        </p:txBody>
      </p:sp>
    </p:spTree>
    <p:extLst>
      <p:ext uri="{BB962C8B-B14F-4D97-AF65-F5344CB8AC3E}">
        <p14:creationId xmlns:p14="http://schemas.microsoft.com/office/powerpoint/2010/main" val="4123416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Menekültügy</a:t>
            </a:r>
            <a:endParaRPr lang="hu-HU" sz="4000" b="1" dirty="0"/>
          </a:p>
        </p:txBody>
      </p:sp>
      <p:sp>
        <p:nvSpPr>
          <p:cNvPr id="4" name="Téglalap 3"/>
          <p:cNvSpPr/>
          <p:nvPr/>
        </p:nvSpPr>
        <p:spPr>
          <a:xfrm>
            <a:off x="156444" y="1412776"/>
            <a:ext cx="8640960" cy="4247317"/>
          </a:xfrm>
          <a:prstGeom prst="rect">
            <a:avLst/>
          </a:prstGeom>
        </p:spPr>
        <p:txBody>
          <a:bodyPr wrap="square">
            <a:spAutoFit/>
          </a:bodyPr>
          <a:lstStyle/>
          <a:p>
            <a:pPr marL="342900" indent="-342900" algn="just">
              <a:spcAft>
                <a:spcPts val="600"/>
              </a:spcAft>
              <a:buFont typeface="Arial" panose="020B0604020202020204" pitchFamily="34" charset="0"/>
              <a:buChar char="•"/>
            </a:pPr>
            <a:r>
              <a:rPr lang="hu-HU" sz="2000" dirty="0" smtClean="0">
                <a:latin typeface="+mj-lt"/>
              </a:rPr>
              <a:t>A </a:t>
            </a:r>
            <a:r>
              <a:rPr lang="hu-HU" sz="2000" dirty="0">
                <a:latin typeface="+mj-lt"/>
              </a:rPr>
              <a:t>menedékjog elnyeréséhez </a:t>
            </a:r>
            <a:r>
              <a:rPr lang="hu-HU" sz="2000" dirty="0" smtClean="0">
                <a:latin typeface="+mj-lt"/>
              </a:rPr>
              <a:t>szükséges annak elismerése, hogy </a:t>
            </a:r>
            <a:r>
              <a:rPr lang="hu-HU" sz="2000" b="1" dirty="0" smtClean="0">
                <a:latin typeface="+mj-lt"/>
              </a:rPr>
              <a:t>a kérelmező</a:t>
            </a:r>
            <a:r>
              <a:rPr lang="hu-HU" sz="2000" dirty="0" smtClean="0">
                <a:latin typeface="+mj-lt"/>
              </a:rPr>
              <a:t>, </a:t>
            </a:r>
            <a:r>
              <a:rPr lang="hu-HU" sz="2000" dirty="0">
                <a:latin typeface="+mj-lt"/>
              </a:rPr>
              <a:t>hogy </a:t>
            </a:r>
            <a:r>
              <a:rPr lang="hu-HU" sz="2000" b="1" dirty="0">
                <a:latin typeface="+mj-lt"/>
              </a:rPr>
              <a:t>menekült</a:t>
            </a:r>
            <a:r>
              <a:rPr lang="hu-HU" sz="2000" dirty="0">
                <a:latin typeface="+mj-lt"/>
              </a:rPr>
              <a:t>. </a:t>
            </a:r>
            <a:r>
              <a:rPr lang="hu-HU" sz="2000" dirty="0" smtClean="0">
                <a:latin typeface="+mj-lt"/>
              </a:rPr>
              <a:t>Emiatt fontos</a:t>
            </a:r>
            <a:r>
              <a:rPr lang="hu-HU" sz="2000" dirty="0">
                <a:latin typeface="+mj-lt"/>
              </a:rPr>
              <a:t>, hogy </a:t>
            </a:r>
            <a:r>
              <a:rPr lang="hu-HU" sz="2000" dirty="0" smtClean="0">
                <a:latin typeface="+mj-lt"/>
              </a:rPr>
              <a:t>a tagállamok </a:t>
            </a:r>
            <a:r>
              <a:rPr lang="hu-HU" sz="2000" dirty="0">
                <a:latin typeface="+mj-lt"/>
              </a:rPr>
              <a:t>egyformán értelmezzék a </a:t>
            </a:r>
            <a:r>
              <a:rPr lang="hu-HU" sz="2000" b="1" dirty="0">
                <a:latin typeface="+mj-lt"/>
              </a:rPr>
              <a:t>„menekült” kifejezést</a:t>
            </a:r>
            <a:r>
              <a:rPr lang="hu-HU" sz="2000" dirty="0">
                <a:latin typeface="+mj-lt"/>
              </a:rPr>
              <a:t>. </a:t>
            </a:r>
            <a:endParaRPr lang="hu-HU" sz="2000" dirty="0" smtClean="0">
              <a:latin typeface="+mj-lt"/>
            </a:endParaRPr>
          </a:p>
          <a:p>
            <a:pPr marL="342900" indent="-342900" algn="just">
              <a:spcAft>
                <a:spcPts val="600"/>
              </a:spcAft>
              <a:buFont typeface="Arial" panose="020B0604020202020204" pitchFamily="34" charset="0"/>
              <a:buChar char="•"/>
            </a:pPr>
            <a:r>
              <a:rPr lang="hu-HU" sz="2000" b="1" dirty="0" smtClean="0">
                <a:latin typeface="+mj-lt"/>
              </a:rPr>
              <a:t>A menekültjog elnyerésére jogosult </a:t>
            </a:r>
            <a:r>
              <a:rPr lang="hu-HU" sz="2000" dirty="0" smtClean="0">
                <a:latin typeface="+mj-lt"/>
              </a:rPr>
              <a:t>az </a:t>
            </a:r>
            <a:r>
              <a:rPr lang="hu-HU" sz="2000" dirty="0">
                <a:latin typeface="+mj-lt"/>
              </a:rPr>
              <a:t>a nem uniós állampolgár vagy hontalan személy, aki a származási országa területén kívül tartózkodik, és oda nem kíván visszatérni vagy nem térhet vissza, mert megalapozottan fél a </a:t>
            </a:r>
            <a:r>
              <a:rPr lang="hu-HU" sz="2000" dirty="0" smtClean="0">
                <a:latin typeface="+mj-lt"/>
              </a:rPr>
              <a:t>faji, vallási, állampolgársági, </a:t>
            </a:r>
            <a:r>
              <a:rPr lang="hu-HU" sz="2000" dirty="0">
                <a:latin typeface="+mj-lt"/>
              </a:rPr>
              <a:t>politikai nézet vagy egy meghatározott társadalmi csoporthoz tartozás alapján történő üldöztetéstől. </a:t>
            </a:r>
            <a:endParaRPr lang="hu-HU" sz="2000" dirty="0" smtClean="0">
              <a:latin typeface="+mj-lt"/>
            </a:endParaRPr>
          </a:p>
          <a:p>
            <a:pPr marL="342900" indent="-342900" algn="just">
              <a:spcAft>
                <a:spcPts val="600"/>
              </a:spcAft>
              <a:buFont typeface="Arial" panose="020B0604020202020204" pitchFamily="34" charset="0"/>
              <a:buChar char="•"/>
            </a:pPr>
            <a:r>
              <a:rPr lang="hu-HU" sz="2000" b="1" dirty="0" smtClean="0">
                <a:latin typeface="+mj-lt"/>
              </a:rPr>
              <a:t>Abban az esetben, ha az illető személy nem </a:t>
            </a:r>
            <a:r>
              <a:rPr lang="hu-HU" sz="2000" b="1" dirty="0">
                <a:latin typeface="+mj-lt"/>
              </a:rPr>
              <a:t>minősül menekültnek</a:t>
            </a:r>
            <a:r>
              <a:rPr lang="hu-HU" sz="2000" dirty="0">
                <a:latin typeface="+mj-lt"/>
              </a:rPr>
              <a:t>, de származási országába sem térhet vissza, mert valós a veszélye annak, hogy súlyos sérelmet szenvedne el (halálbüntetés vagy kivégzés, kínzás, embertelen vagy megalázó bánásmód, </a:t>
            </a:r>
            <a:r>
              <a:rPr lang="hu-HU" sz="2000" dirty="0" smtClean="0">
                <a:latin typeface="+mj-lt"/>
              </a:rPr>
              <a:t>életét </a:t>
            </a:r>
            <a:r>
              <a:rPr lang="hu-HU" sz="2000" dirty="0">
                <a:latin typeface="+mj-lt"/>
              </a:rPr>
              <a:t>vagy testi épségét fenyegető súlyos egyéni veszély), </a:t>
            </a:r>
            <a:r>
              <a:rPr lang="hu-HU" sz="2000" b="1" dirty="0">
                <a:latin typeface="+mj-lt"/>
              </a:rPr>
              <a:t>joga van a kiegészítő védelemre</a:t>
            </a:r>
            <a:r>
              <a:rPr lang="hu-HU" sz="2000" dirty="0" smtClean="0">
                <a:latin typeface="+mj-lt"/>
              </a:rPr>
              <a:t>.</a:t>
            </a:r>
          </a:p>
        </p:txBody>
      </p:sp>
    </p:spTree>
    <p:extLst>
      <p:ext uri="{BB962C8B-B14F-4D97-AF65-F5344CB8AC3E}">
        <p14:creationId xmlns:p14="http://schemas.microsoft.com/office/powerpoint/2010/main" val="2152849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348210" y="15766"/>
            <a:ext cx="7772400" cy="1470025"/>
          </a:xfrm>
        </p:spPr>
        <p:txBody>
          <a:bodyPr/>
          <a:lstStyle/>
          <a:p>
            <a:r>
              <a:rPr lang="hu-HU" sz="3600" b="1" dirty="0" smtClean="0"/>
              <a:t>Magyar állampolgárság megszerzése</a:t>
            </a:r>
            <a:br>
              <a:rPr lang="hu-HU" sz="3600" b="1" dirty="0" smtClean="0"/>
            </a:br>
            <a:r>
              <a:rPr lang="hu-HU" sz="3600" b="1" dirty="0" smtClean="0"/>
              <a:t>- Jogalap -</a:t>
            </a:r>
            <a:endParaRPr lang="hu-HU" sz="3600" b="1" dirty="0"/>
          </a:p>
        </p:txBody>
      </p:sp>
      <p:sp>
        <p:nvSpPr>
          <p:cNvPr id="2" name="Téglalap 1"/>
          <p:cNvSpPr/>
          <p:nvPr/>
        </p:nvSpPr>
        <p:spPr>
          <a:xfrm>
            <a:off x="305892" y="1340768"/>
            <a:ext cx="4842172" cy="5016758"/>
          </a:xfrm>
          <a:prstGeom prst="rect">
            <a:avLst/>
          </a:prstGeom>
        </p:spPr>
        <p:txBody>
          <a:bodyPr wrap="square">
            <a:spAutoFit/>
          </a:bodyPr>
          <a:lstStyle/>
          <a:p>
            <a:pPr algn="just"/>
            <a:r>
              <a:rPr lang="hu-HU" sz="2000" b="1" dirty="0">
                <a:latin typeface="+mj-lt"/>
              </a:rPr>
              <a:t>Magyarország Alaptörvényének </a:t>
            </a:r>
            <a:r>
              <a:rPr lang="hu-HU" sz="2000" dirty="0">
                <a:latin typeface="+mj-lt"/>
              </a:rPr>
              <a:t>9. cikk (4) bekezdés i) pontja alapján a </a:t>
            </a:r>
            <a:r>
              <a:rPr lang="hu-HU" sz="2000" b="1" dirty="0">
                <a:latin typeface="+mj-lt"/>
              </a:rPr>
              <a:t>köztársasági elnök dönt </a:t>
            </a:r>
            <a:r>
              <a:rPr lang="hu-HU" sz="2000" dirty="0">
                <a:latin typeface="+mj-lt"/>
              </a:rPr>
              <a:t>az állampolgárság megszerzésével és megszűnésével kapcsolatos ügyekben.</a:t>
            </a:r>
            <a:endParaRPr lang="hu-HU" sz="2000" b="1" dirty="0" smtClean="0">
              <a:latin typeface="+mj-lt"/>
            </a:endParaRPr>
          </a:p>
          <a:p>
            <a:pPr algn="just"/>
            <a:endParaRPr lang="hu-HU" sz="2000" dirty="0" smtClean="0">
              <a:latin typeface="+mj-lt"/>
            </a:endParaRPr>
          </a:p>
          <a:p>
            <a:pPr algn="just"/>
            <a:r>
              <a:rPr lang="hu-HU" sz="2000" dirty="0" smtClean="0">
                <a:latin typeface="+mj-lt"/>
              </a:rPr>
              <a:t>Az </a:t>
            </a:r>
            <a:r>
              <a:rPr lang="hu-HU" sz="2000" dirty="0">
                <a:latin typeface="+mj-lt"/>
              </a:rPr>
              <a:t>állampolgársági eljárás </a:t>
            </a:r>
            <a:r>
              <a:rPr lang="hu-HU" sz="2000" dirty="0" smtClean="0">
                <a:latin typeface="+mj-lt"/>
              </a:rPr>
              <a:t>szabályait </a:t>
            </a:r>
            <a:r>
              <a:rPr lang="hu-HU" sz="2000" b="1" dirty="0" smtClean="0">
                <a:latin typeface="+mj-lt"/>
              </a:rPr>
              <a:t>a </a:t>
            </a:r>
            <a:r>
              <a:rPr lang="hu-HU" sz="2000" b="1" dirty="0">
                <a:latin typeface="+mj-lt"/>
              </a:rPr>
              <a:t>magyar </a:t>
            </a:r>
            <a:r>
              <a:rPr lang="hu-HU" sz="2000" b="1" dirty="0" smtClean="0">
                <a:latin typeface="+mj-lt"/>
              </a:rPr>
              <a:t>állampolgárságról szóló </a:t>
            </a:r>
            <a:r>
              <a:rPr lang="hu-HU" sz="2000" b="1" dirty="0">
                <a:latin typeface="+mj-lt"/>
              </a:rPr>
              <a:t>1993. évi LV. t</a:t>
            </a:r>
            <a:r>
              <a:rPr lang="hu-HU" sz="2000" b="1" dirty="0" smtClean="0">
                <a:latin typeface="+mj-lt"/>
              </a:rPr>
              <a:t>örvény </a:t>
            </a:r>
            <a:r>
              <a:rPr lang="hu-HU" sz="2000" dirty="0" smtClean="0">
                <a:latin typeface="+mj-lt"/>
              </a:rPr>
              <a:t>tartalmazza.</a:t>
            </a:r>
          </a:p>
          <a:p>
            <a:pPr marL="342900" indent="-342900" algn="just">
              <a:buFont typeface="Arial" panose="020B0604020202020204" pitchFamily="34" charset="0"/>
              <a:buChar char="•"/>
            </a:pPr>
            <a:r>
              <a:rPr lang="hu-HU" sz="2000" dirty="0">
                <a:latin typeface="+mj-lt"/>
              </a:rPr>
              <a:t>A Bevándorlási és Állampolgársági Hivatal </a:t>
            </a:r>
            <a:r>
              <a:rPr lang="hu-HU" sz="2000" dirty="0" smtClean="0">
                <a:latin typeface="+mj-lt"/>
              </a:rPr>
              <a:t>végzi a köztársasági </a:t>
            </a:r>
            <a:r>
              <a:rPr lang="hu-HU" sz="2000" dirty="0">
                <a:latin typeface="+mj-lt"/>
              </a:rPr>
              <a:t>elnök döntésének </a:t>
            </a:r>
            <a:r>
              <a:rPr lang="hu-HU" sz="2000" dirty="0" smtClean="0">
                <a:latin typeface="+mj-lt"/>
              </a:rPr>
              <a:t>előkészítését. </a:t>
            </a:r>
          </a:p>
          <a:p>
            <a:pPr marL="342900" indent="-342900" algn="just">
              <a:buFont typeface="Arial" panose="020B0604020202020204" pitchFamily="34" charset="0"/>
              <a:buChar char="•"/>
            </a:pPr>
            <a:r>
              <a:rPr lang="hu-HU" sz="2000" dirty="0" smtClean="0">
                <a:latin typeface="+mj-lt"/>
              </a:rPr>
              <a:t>A </a:t>
            </a:r>
            <a:r>
              <a:rPr lang="hu-HU" sz="2000" dirty="0">
                <a:latin typeface="+mj-lt"/>
              </a:rPr>
              <a:t>köztársasági </a:t>
            </a:r>
            <a:r>
              <a:rPr lang="hu-HU" sz="2000" dirty="0" smtClean="0">
                <a:latin typeface="+mj-lt"/>
              </a:rPr>
              <a:t>elnök az illetékes miniszter előterjesztése alapján hozza meg döntését, vagy közvetlenül nem járhat el állampolgársági ügyekben. </a:t>
            </a:r>
            <a:endParaRPr lang="hu-HU" sz="2000" dirty="0">
              <a:latin typeface="+mj-lt"/>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436413"/>
            <a:ext cx="3240360" cy="5133244"/>
          </a:xfrm>
          <a:prstGeom prst="rect">
            <a:avLst/>
          </a:prstGeom>
        </p:spPr>
      </p:pic>
      <p:sp>
        <p:nvSpPr>
          <p:cNvPr id="4" name="Szövegdoboz 3"/>
          <p:cNvSpPr txBox="1"/>
          <p:nvPr/>
        </p:nvSpPr>
        <p:spPr>
          <a:xfrm>
            <a:off x="6012160" y="6569657"/>
            <a:ext cx="2093843" cy="215444"/>
          </a:xfrm>
          <a:prstGeom prst="rect">
            <a:avLst/>
          </a:prstGeom>
          <a:noFill/>
        </p:spPr>
        <p:txBody>
          <a:bodyPr wrap="none" rtlCol="0">
            <a:spAutoFit/>
          </a:bodyPr>
          <a:lstStyle/>
          <a:p>
            <a:r>
              <a:rPr lang="hu-HU" sz="800" dirty="0" smtClean="0">
                <a:latin typeface="+mj-lt"/>
              </a:rPr>
              <a:t>Forrás: </a:t>
            </a:r>
            <a:r>
              <a:rPr lang="hu-HU" sz="800" dirty="0">
                <a:latin typeface="+mj-lt"/>
                <a:hlinkClick r:id="rId3"/>
              </a:rPr>
              <a:t>https://europa.eu/youth/node/58805_nl</a:t>
            </a:r>
            <a:endParaRPr lang="hu-HU" sz="800" dirty="0">
              <a:latin typeface="+mj-lt"/>
            </a:endParaRPr>
          </a:p>
        </p:txBody>
      </p:sp>
    </p:spTree>
    <p:extLst>
      <p:ext uri="{BB962C8B-B14F-4D97-AF65-F5344CB8AC3E}">
        <p14:creationId xmlns:p14="http://schemas.microsoft.com/office/powerpoint/2010/main" val="1880254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348134" y="31531"/>
            <a:ext cx="7772400" cy="1470025"/>
          </a:xfrm>
        </p:spPr>
        <p:txBody>
          <a:bodyPr/>
          <a:lstStyle/>
          <a:p>
            <a:r>
              <a:rPr lang="hu-HU" sz="3600" b="1" dirty="0" smtClean="0"/>
              <a:t>Magyar állampolgárság megszerzése</a:t>
            </a:r>
            <a:br>
              <a:rPr lang="hu-HU" sz="3600" b="1" dirty="0" smtClean="0"/>
            </a:br>
            <a:r>
              <a:rPr lang="hu-HU" sz="3600" b="1" dirty="0" smtClean="0"/>
              <a:t>- Jogalap -</a:t>
            </a:r>
            <a:endParaRPr lang="hu-HU" sz="3600" b="1" dirty="0"/>
          </a:p>
        </p:txBody>
      </p:sp>
      <p:sp>
        <p:nvSpPr>
          <p:cNvPr id="2" name="Téglalap 1"/>
          <p:cNvSpPr/>
          <p:nvPr/>
        </p:nvSpPr>
        <p:spPr>
          <a:xfrm>
            <a:off x="337940" y="1628800"/>
            <a:ext cx="8568952" cy="2554545"/>
          </a:xfrm>
          <a:prstGeom prst="rect">
            <a:avLst/>
          </a:prstGeom>
        </p:spPr>
        <p:txBody>
          <a:bodyPr wrap="square">
            <a:spAutoFit/>
          </a:bodyPr>
          <a:lstStyle/>
          <a:p>
            <a:pPr algn="just"/>
            <a:endParaRPr lang="hu-HU" sz="2000" dirty="0">
              <a:latin typeface="+mj-lt"/>
            </a:endParaRPr>
          </a:p>
          <a:p>
            <a:pPr algn="just"/>
            <a:r>
              <a:rPr lang="hu-HU" sz="2000" dirty="0" smtClean="0">
                <a:latin typeface="+mj-lt"/>
              </a:rPr>
              <a:t>További rendelkezéseket tartalmaz </a:t>
            </a:r>
            <a:r>
              <a:rPr lang="hu-HU" sz="2000" dirty="0">
                <a:latin typeface="+mj-lt"/>
              </a:rPr>
              <a:t>a </a:t>
            </a:r>
            <a:r>
              <a:rPr lang="hu-HU" sz="2000" b="1" dirty="0" smtClean="0">
                <a:latin typeface="+mj-lt"/>
              </a:rPr>
              <a:t>magyar </a:t>
            </a:r>
            <a:r>
              <a:rPr lang="hu-HU" sz="2000" b="1" dirty="0">
                <a:latin typeface="+mj-lt"/>
              </a:rPr>
              <a:t>állampolgárságról szóló 1993. évi LV. törvény </a:t>
            </a:r>
            <a:r>
              <a:rPr lang="hu-HU" sz="2000" b="1" dirty="0" smtClean="0">
                <a:latin typeface="+mj-lt"/>
              </a:rPr>
              <a:t>végrehajtásáról szóló 125/1993. (IX. 22.) Korm. Rendelet.</a:t>
            </a:r>
          </a:p>
          <a:p>
            <a:pPr algn="just"/>
            <a:endParaRPr lang="hu-HU" sz="2000" dirty="0" smtClean="0">
              <a:latin typeface="+mj-lt"/>
            </a:endParaRPr>
          </a:p>
          <a:p>
            <a:pPr algn="just"/>
            <a:r>
              <a:rPr lang="hu-HU" sz="2000" dirty="0" smtClean="0">
                <a:latin typeface="+mj-lt"/>
              </a:rPr>
              <a:t>2011-től a </a:t>
            </a:r>
            <a:r>
              <a:rPr lang="hu-HU" sz="2000" dirty="0">
                <a:latin typeface="+mj-lt"/>
              </a:rPr>
              <a:t>honosítási kérelem </a:t>
            </a:r>
            <a:r>
              <a:rPr lang="hu-HU" sz="2000" dirty="0" smtClean="0">
                <a:latin typeface="+mj-lt"/>
              </a:rPr>
              <a:t>a </a:t>
            </a:r>
            <a:r>
              <a:rPr lang="hu-HU" sz="2000" b="1" dirty="0" smtClean="0">
                <a:latin typeface="+mj-lt"/>
              </a:rPr>
              <a:t>helyi önkormányzat anyakönyvvezetője</a:t>
            </a:r>
            <a:r>
              <a:rPr lang="hu-HU" sz="2000" dirty="0" smtClean="0">
                <a:latin typeface="+mj-lt"/>
              </a:rPr>
              <a:t> mellett benyújtható a </a:t>
            </a:r>
            <a:r>
              <a:rPr lang="hu-HU" sz="2000" b="1" dirty="0" smtClean="0">
                <a:latin typeface="+mj-lt"/>
              </a:rPr>
              <a:t>Bevándorlási és Állampolgársági Hivatal</a:t>
            </a:r>
            <a:r>
              <a:rPr lang="hu-HU" sz="2000" dirty="0" smtClean="0">
                <a:latin typeface="+mj-lt"/>
              </a:rPr>
              <a:t> területi szerveinél, valamint a </a:t>
            </a:r>
            <a:r>
              <a:rPr lang="hu-HU" sz="2000" b="1" dirty="0" smtClean="0">
                <a:latin typeface="+mj-lt"/>
              </a:rPr>
              <a:t>Kormány integrált ügyfélszolgálati irodáin </a:t>
            </a:r>
            <a:r>
              <a:rPr lang="hu-HU" sz="2000" dirty="0" smtClean="0">
                <a:latin typeface="+mj-lt"/>
              </a:rPr>
              <a:t>(kormányablak) és </a:t>
            </a:r>
            <a:r>
              <a:rPr lang="hu-HU" sz="2000" b="1" dirty="0" smtClean="0">
                <a:latin typeface="+mj-lt"/>
              </a:rPr>
              <a:t>külföldön a magyar konzuloknál</a:t>
            </a:r>
            <a:r>
              <a:rPr lang="hu-HU" sz="2000" dirty="0" smtClean="0">
                <a:latin typeface="+mj-lt"/>
              </a:rPr>
              <a:t>.</a:t>
            </a:r>
            <a:endParaRPr lang="hu-HU" sz="2000" dirty="0">
              <a:latin typeface="+mj-lt"/>
            </a:endParaRPr>
          </a:p>
        </p:txBody>
      </p:sp>
    </p:spTree>
    <p:extLst>
      <p:ext uri="{BB962C8B-B14F-4D97-AF65-F5344CB8AC3E}">
        <p14:creationId xmlns:p14="http://schemas.microsoft.com/office/powerpoint/2010/main" val="3331420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371422"/>
            <a:ext cx="8424936" cy="5524589"/>
          </a:xfrm>
          <a:prstGeom prst="rect">
            <a:avLst/>
          </a:prstGeom>
        </p:spPr>
        <p:txBody>
          <a:bodyPr wrap="square">
            <a:spAutoFit/>
          </a:bodyPr>
          <a:lstStyle/>
          <a:p>
            <a:pPr algn="just"/>
            <a:r>
              <a:rPr lang="hu-HU" sz="1900" b="1" dirty="0">
                <a:latin typeface="+mj-lt"/>
              </a:rPr>
              <a:t>Az uniós polgárság </a:t>
            </a:r>
            <a:r>
              <a:rPr lang="hu-HU" sz="1900" b="1" dirty="0" smtClean="0">
                <a:latin typeface="+mj-lt"/>
              </a:rPr>
              <a:t>tartalma: </a:t>
            </a:r>
            <a:endParaRPr lang="hu-HU" sz="1900" b="1" dirty="0">
              <a:latin typeface="+mj-lt"/>
            </a:endParaRPr>
          </a:p>
          <a:p>
            <a:pPr marL="285750" indent="-285750" algn="just">
              <a:spcAft>
                <a:spcPts val="600"/>
              </a:spcAft>
              <a:buFont typeface="Arial" panose="020B0604020202020204" pitchFamily="34" charset="0"/>
              <a:buChar char="•"/>
            </a:pPr>
            <a:r>
              <a:rPr lang="hu-HU" sz="1900" dirty="0" smtClean="0">
                <a:latin typeface="+mj-lt"/>
              </a:rPr>
              <a:t>a </a:t>
            </a:r>
            <a:r>
              <a:rPr lang="hu-HU" sz="1900" dirty="0">
                <a:latin typeface="+mj-lt"/>
              </a:rPr>
              <a:t>tagállamok területén való szabad mozgáshoz és </a:t>
            </a:r>
            <a:r>
              <a:rPr lang="hu-HU" sz="1900" dirty="0" smtClean="0">
                <a:latin typeface="+mj-lt"/>
              </a:rPr>
              <a:t>tartózkodáshoz való jog </a:t>
            </a:r>
            <a:r>
              <a:rPr lang="hu-HU" sz="1900" dirty="0">
                <a:latin typeface="+mj-lt"/>
              </a:rPr>
              <a:t>(az EUMSZ 21. cikke</a:t>
            </a:r>
            <a:r>
              <a:rPr lang="hu-HU" sz="1900" dirty="0" smtClean="0">
                <a:latin typeface="+mj-lt"/>
              </a:rPr>
              <a:t>);</a:t>
            </a:r>
            <a:endParaRPr lang="hu-HU" sz="1900" dirty="0">
              <a:latin typeface="+mj-lt"/>
            </a:endParaRPr>
          </a:p>
          <a:p>
            <a:pPr marL="285750" indent="-285750" algn="just">
              <a:spcAft>
                <a:spcPts val="600"/>
              </a:spcAft>
              <a:buFont typeface="Arial" panose="020B0604020202020204" pitchFamily="34" charset="0"/>
              <a:buChar char="•"/>
            </a:pPr>
            <a:r>
              <a:rPr lang="hu-HU" sz="1900" dirty="0">
                <a:latin typeface="+mj-lt"/>
              </a:rPr>
              <a:t>aktív és passzív </a:t>
            </a:r>
            <a:r>
              <a:rPr lang="hu-HU" sz="1900" dirty="0" smtClean="0">
                <a:latin typeface="+mj-lt"/>
              </a:rPr>
              <a:t>választójog az </a:t>
            </a:r>
            <a:r>
              <a:rPr lang="hu-HU" sz="1900" dirty="0">
                <a:latin typeface="+mj-lt"/>
              </a:rPr>
              <a:t>európai parlamenti választásokon és a helyhatósági választásokon (az EUMSZ 22. cikkének (1) bekezdése</a:t>
            </a:r>
            <a:r>
              <a:rPr lang="hu-HU" sz="1900" dirty="0" smtClean="0">
                <a:latin typeface="+mj-lt"/>
              </a:rPr>
              <a:t>); </a:t>
            </a:r>
          </a:p>
          <a:p>
            <a:pPr marL="285750" indent="-285750" algn="just">
              <a:spcAft>
                <a:spcPts val="600"/>
              </a:spcAft>
              <a:buFont typeface="Arial" panose="020B0604020202020204" pitchFamily="34" charset="0"/>
              <a:buChar char="•"/>
            </a:pPr>
            <a:r>
              <a:rPr lang="hu-HU" sz="1900" dirty="0" smtClean="0">
                <a:latin typeface="+mj-lt"/>
              </a:rPr>
              <a:t>egy </a:t>
            </a:r>
            <a:r>
              <a:rPr lang="hu-HU" sz="1900" dirty="0">
                <a:latin typeface="+mj-lt"/>
              </a:rPr>
              <a:t>másik tagállam diplomáciai vagy konzuli hatóságai </a:t>
            </a:r>
            <a:r>
              <a:rPr lang="hu-HU" sz="1900" dirty="0" smtClean="0">
                <a:latin typeface="+mj-lt"/>
              </a:rPr>
              <a:t>védelmének igénybe vételéhez való jog </a:t>
            </a:r>
            <a:r>
              <a:rPr lang="hu-HU" sz="1900" dirty="0">
                <a:latin typeface="+mj-lt"/>
              </a:rPr>
              <a:t>olyan harmadik országok </a:t>
            </a:r>
            <a:r>
              <a:rPr lang="hu-HU" sz="1900" dirty="0" smtClean="0">
                <a:latin typeface="+mj-lt"/>
              </a:rPr>
              <a:t>területén</a:t>
            </a:r>
            <a:r>
              <a:rPr lang="hu-HU" sz="1900" dirty="0">
                <a:latin typeface="+mj-lt"/>
              </a:rPr>
              <a:t>, ahol az állampolgársága szerinti tagállam nem rendelkezik </a:t>
            </a:r>
            <a:r>
              <a:rPr lang="hu-HU" sz="1900" dirty="0" smtClean="0">
                <a:latin typeface="+mj-lt"/>
              </a:rPr>
              <a:t>képviselettel;</a:t>
            </a:r>
          </a:p>
          <a:p>
            <a:pPr marL="285750" indent="-285750" algn="just">
              <a:spcAft>
                <a:spcPts val="600"/>
              </a:spcAft>
              <a:buFont typeface="Arial" panose="020B0604020202020204" pitchFamily="34" charset="0"/>
              <a:buChar char="•"/>
            </a:pPr>
            <a:r>
              <a:rPr lang="hu-HU" sz="1900" dirty="0" smtClean="0">
                <a:latin typeface="+mj-lt"/>
              </a:rPr>
              <a:t>petíció benyújtásához való jog </a:t>
            </a:r>
            <a:r>
              <a:rPr lang="hu-HU" sz="1900" dirty="0">
                <a:latin typeface="+mj-lt"/>
              </a:rPr>
              <a:t>az Európai </a:t>
            </a:r>
            <a:r>
              <a:rPr lang="hu-HU" sz="1900" dirty="0" smtClean="0">
                <a:latin typeface="+mj-lt"/>
              </a:rPr>
              <a:t>Parlamenthez</a:t>
            </a:r>
            <a:r>
              <a:rPr lang="hu-HU" sz="1900" dirty="0">
                <a:latin typeface="+mj-lt"/>
              </a:rPr>
              <a:t> (az EUMSZ 24. cikke)</a:t>
            </a:r>
            <a:endParaRPr lang="hu-HU" sz="1900" dirty="0" smtClean="0">
              <a:latin typeface="+mj-lt"/>
            </a:endParaRPr>
          </a:p>
          <a:p>
            <a:pPr marL="285750" indent="-285750" algn="just">
              <a:spcAft>
                <a:spcPts val="600"/>
              </a:spcAft>
              <a:buFont typeface="Arial" panose="020B0604020202020204" pitchFamily="34" charset="0"/>
              <a:buChar char="•"/>
            </a:pPr>
            <a:r>
              <a:rPr lang="hu-HU" sz="1900" dirty="0" smtClean="0">
                <a:latin typeface="+mj-lt"/>
              </a:rPr>
              <a:t>az </a:t>
            </a:r>
            <a:r>
              <a:rPr lang="hu-HU" sz="1900" dirty="0">
                <a:latin typeface="+mj-lt"/>
              </a:rPr>
              <a:t>Európai Parlament által kinevezett ombudsmanhoz </a:t>
            </a:r>
            <a:r>
              <a:rPr lang="hu-HU" sz="1900" dirty="0" smtClean="0">
                <a:latin typeface="+mj-lt"/>
              </a:rPr>
              <a:t>forduláshoz való jog (az </a:t>
            </a:r>
            <a:r>
              <a:rPr lang="hu-HU" sz="1900" dirty="0">
                <a:latin typeface="+mj-lt"/>
              </a:rPr>
              <a:t>EUMSZ 24. cikke</a:t>
            </a:r>
            <a:r>
              <a:rPr lang="hu-HU" sz="1900" dirty="0" smtClean="0">
                <a:latin typeface="+mj-lt"/>
              </a:rPr>
              <a:t>);</a:t>
            </a:r>
            <a:endParaRPr lang="hu-HU" sz="1900" dirty="0">
              <a:latin typeface="+mj-lt"/>
            </a:endParaRPr>
          </a:p>
          <a:p>
            <a:pPr marL="285750" indent="-285750" algn="just">
              <a:spcAft>
                <a:spcPts val="600"/>
              </a:spcAft>
              <a:buFont typeface="Arial" panose="020B0604020202020204" pitchFamily="34" charset="0"/>
              <a:buChar char="•"/>
            </a:pPr>
            <a:r>
              <a:rPr lang="hu-HU" sz="1900" dirty="0">
                <a:latin typeface="+mj-lt"/>
              </a:rPr>
              <a:t>a tagállamok nyelvének valamelyikén írásban fordulhat bármely uniós intézményhez vagy szervhez, és ugyanazon nyelven kaphat választ (az EUMSZ 24. cikkének (4) bekezdése);</a:t>
            </a:r>
          </a:p>
          <a:p>
            <a:pPr marL="285750" indent="-285750" algn="just">
              <a:spcAft>
                <a:spcPts val="600"/>
              </a:spcAft>
              <a:buFont typeface="Arial" panose="020B0604020202020204" pitchFamily="34" charset="0"/>
              <a:buChar char="•"/>
            </a:pPr>
            <a:r>
              <a:rPr lang="hu-HU" sz="1900" dirty="0">
                <a:latin typeface="+mj-lt"/>
              </a:rPr>
              <a:t>jogosult hozzáférni az Európai Parlament, a Tanács és a Bizottság dokumentumaihoz, bizonyos feltételek szerint (az EUMSZ 15. cikkének (3) bekezdése</a:t>
            </a:r>
            <a:r>
              <a:rPr lang="hu-HU" sz="1900" dirty="0" smtClean="0">
                <a:latin typeface="+mj-lt"/>
              </a:rPr>
              <a:t>).</a:t>
            </a:r>
            <a:endParaRPr lang="hu-HU" sz="1900" dirty="0">
              <a:latin typeface="+mj-lt"/>
            </a:endParaRPr>
          </a:p>
        </p:txBody>
      </p:sp>
      <p:sp>
        <p:nvSpPr>
          <p:cNvPr id="4" name="Téglalap 3"/>
          <p:cNvSpPr/>
          <p:nvPr/>
        </p:nvSpPr>
        <p:spPr>
          <a:xfrm>
            <a:off x="2123728" y="476671"/>
            <a:ext cx="5763116" cy="646331"/>
          </a:xfrm>
          <a:prstGeom prst="rect">
            <a:avLst/>
          </a:prstGeom>
        </p:spPr>
        <p:txBody>
          <a:bodyPr wrap="none">
            <a:spAutoFit/>
          </a:bodyPr>
          <a:lstStyle/>
          <a:p>
            <a:pPr algn="ctr"/>
            <a:r>
              <a:rPr lang="hu-HU" sz="3600" b="1" dirty="0">
                <a:latin typeface="+mj-lt"/>
              </a:rPr>
              <a:t>Az uniós polgárság </a:t>
            </a:r>
            <a:r>
              <a:rPr lang="hu-HU" sz="3600" b="1" dirty="0" smtClean="0">
                <a:latin typeface="+mj-lt"/>
              </a:rPr>
              <a:t>tartalma</a:t>
            </a:r>
            <a:endParaRPr lang="hu-HU" sz="3600" dirty="0">
              <a:latin typeface="+mj-lt"/>
            </a:endParaRPr>
          </a:p>
        </p:txBody>
      </p:sp>
    </p:spTree>
    <p:extLst>
      <p:ext uri="{BB962C8B-B14F-4D97-AF65-F5344CB8AC3E}">
        <p14:creationId xmlns:p14="http://schemas.microsoft.com/office/powerpoint/2010/main" val="2979193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405334" y="0"/>
            <a:ext cx="7772400" cy="1470025"/>
          </a:xfrm>
        </p:spPr>
        <p:txBody>
          <a:bodyPr/>
          <a:lstStyle/>
          <a:p>
            <a:r>
              <a:rPr lang="hu-HU" sz="3600" b="1" dirty="0" smtClean="0"/>
              <a:t>Magyar állampolgárság megszerzése</a:t>
            </a:r>
            <a:endParaRPr lang="hu-HU" sz="3600" b="1" dirty="0"/>
          </a:p>
        </p:txBody>
      </p:sp>
      <p:sp>
        <p:nvSpPr>
          <p:cNvPr id="3" name="Téglalap 2"/>
          <p:cNvSpPr/>
          <p:nvPr/>
        </p:nvSpPr>
        <p:spPr>
          <a:xfrm>
            <a:off x="216372" y="1533465"/>
            <a:ext cx="8640960" cy="5632311"/>
          </a:xfrm>
          <a:prstGeom prst="rect">
            <a:avLst/>
          </a:prstGeom>
        </p:spPr>
        <p:txBody>
          <a:bodyPr wrap="square">
            <a:spAutoFit/>
          </a:bodyPr>
          <a:lstStyle/>
          <a:p>
            <a:pPr marL="342900" indent="-342900" algn="just">
              <a:spcAft>
                <a:spcPts val="600"/>
              </a:spcAft>
              <a:buFont typeface="Arial" panose="020B0604020202020204" pitchFamily="34" charset="0"/>
              <a:buChar char="•"/>
            </a:pPr>
            <a:r>
              <a:rPr lang="hu-HU" sz="2000" dirty="0">
                <a:latin typeface="+mj-lt"/>
              </a:rPr>
              <a:t>A magyar állampolgárságot </a:t>
            </a:r>
            <a:r>
              <a:rPr lang="hu-HU" sz="2000" b="1" dirty="0">
                <a:latin typeface="+mj-lt"/>
              </a:rPr>
              <a:t>a törvény erejénél fogva</a:t>
            </a:r>
            <a:r>
              <a:rPr lang="hu-HU" sz="2000" dirty="0">
                <a:latin typeface="+mj-lt"/>
              </a:rPr>
              <a:t> (</a:t>
            </a:r>
            <a:r>
              <a:rPr lang="hu-HU" sz="2000" i="1" dirty="0">
                <a:latin typeface="+mj-lt"/>
              </a:rPr>
              <a:t>ex lege</a:t>
            </a:r>
            <a:r>
              <a:rPr lang="hu-HU" sz="2000" dirty="0">
                <a:latin typeface="+mj-lt"/>
              </a:rPr>
              <a:t>) magyar állampolgár szülője után </a:t>
            </a:r>
            <a:r>
              <a:rPr lang="hu-HU" sz="2000" dirty="0" smtClean="0">
                <a:latin typeface="+mj-lt"/>
              </a:rPr>
              <a:t>automatikusan (függetlenül attól, hogy hol született) </a:t>
            </a:r>
            <a:r>
              <a:rPr lang="hu-HU" sz="2000" dirty="0">
                <a:latin typeface="+mj-lt"/>
              </a:rPr>
              <a:t>megszerzi a gyermek a születésével </a:t>
            </a:r>
            <a:r>
              <a:rPr lang="hu-HU" sz="2000" b="1" dirty="0">
                <a:latin typeface="+mj-lt"/>
              </a:rPr>
              <a:t>(</a:t>
            </a:r>
            <a:r>
              <a:rPr lang="hu-HU" sz="2000" b="1" i="1" dirty="0" err="1">
                <a:latin typeface="+mj-lt"/>
              </a:rPr>
              <a:t>ius</a:t>
            </a:r>
            <a:r>
              <a:rPr lang="hu-HU" sz="2000" b="1" i="1" dirty="0">
                <a:latin typeface="+mj-lt"/>
              </a:rPr>
              <a:t> </a:t>
            </a:r>
            <a:r>
              <a:rPr lang="hu-HU" sz="2000" b="1" i="1" dirty="0" err="1" smtClean="0">
                <a:latin typeface="+mj-lt"/>
              </a:rPr>
              <a:t>sanguinis</a:t>
            </a:r>
            <a:r>
              <a:rPr lang="hu-HU" sz="2000" dirty="0" smtClean="0">
                <a:latin typeface="+mj-lt"/>
              </a:rPr>
              <a:t>). </a:t>
            </a:r>
          </a:p>
          <a:p>
            <a:pPr marL="342900" indent="-342900" algn="just">
              <a:spcAft>
                <a:spcPts val="600"/>
              </a:spcAft>
              <a:buFont typeface="Arial" panose="020B0604020202020204" pitchFamily="34" charset="0"/>
              <a:buChar char="•"/>
            </a:pPr>
            <a:r>
              <a:rPr lang="hu-HU" sz="2000" dirty="0" smtClean="0">
                <a:latin typeface="+mj-lt"/>
              </a:rPr>
              <a:t>A </a:t>
            </a:r>
            <a:r>
              <a:rPr lang="hu-HU" sz="2000" b="1" dirty="0">
                <a:latin typeface="+mj-lt"/>
              </a:rPr>
              <a:t>területi </a:t>
            </a:r>
            <a:r>
              <a:rPr lang="hu-HU" sz="2000" b="1" dirty="0" smtClean="0">
                <a:latin typeface="+mj-lt"/>
              </a:rPr>
              <a:t>elv </a:t>
            </a:r>
            <a:r>
              <a:rPr lang="hu-HU" sz="2000" b="1" dirty="0">
                <a:latin typeface="+mj-lt"/>
              </a:rPr>
              <a:t>(</a:t>
            </a:r>
            <a:r>
              <a:rPr lang="hu-HU" sz="2000" b="1" i="1" dirty="0" err="1">
                <a:latin typeface="+mj-lt"/>
              </a:rPr>
              <a:t>ius</a:t>
            </a:r>
            <a:r>
              <a:rPr lang="hu-HU" sz="2000" b="1" i="1" dirty="0">
                <a:latin typeface="+mj-lt"/>
              </a:rPr>
              <a:t> </a:t>
            </a:r>
            <a:r>
              <a:rPr lang="hu-HU" sz="2000" b="1" i="1" dirty="0" err="1">
                <a:latin typeface="+mj-lt"/>
              </a:rPr>
              <a:t>soli</a:t>
            </a:r>
            <a:r>
              <a:rPr lang="hu-HU" sz="2000" b="1" dirty="0">
                <a:latin typeface="+mj-lt"/>
              </a:rPr>
              <a:t>) </a:t>
            </a:r>
            <a:r>
              <a:rPr lang="hu-HU" sz="2000" dirty="0" smtClean="0">
                <a:latin typeface="+mj-lt"/>
              </a:rPr>
              <a:t>alkalmazandó </a:t>
            </a:r>
            <a:r>
              <a:rPr lang="hu-HU" sz="2000" dirty="0">
                <a:latin typeface="+mj-lt"/>
              </a:rPr>
              <a:t>(több mint egy évszázada) hontalanság eseteinek csökkentése érdekében a </a:t>
            </a:r>
            <a:r>
              <a:rPr lang="hu-HU" sz="2000" dirty="0" smtClean="0">
                <a:latin typeface="+mj-lt"/>
              </a:rPr>
              <a:t>Magyarországon </a:t>
            </a:r>
            <a:r>
              <a:rPr lang="hu-HU" sz="2000" dirty="0">
                <a:latin typeface="+mj-lt"/>
              </a:rPr>
              <a:t>talált, ismeretlen szülőktől származó gyermekekre. </a:t>
            </a:r>
            <a:endParaRPr lang="hu-HU" sz="2000" dirty="0" smtClean="0">
              <a:latin typeface="+mj-lt"/>
            </a:endParaRPr>
          </a:p>
          <a:p>
            <a:pPr marL="342900" indent="-342900" algn="just">
              <a:spcAft>
                <a:spcPts val="600"/>
              </a:spcAft>
              <a:buFont typeface="Arial" panose="020B0604020202020204" pitchFamily="34" charset="0"/>
              <a:buChar char="•"/>
            </a:pPr>
            <a:r>
              <a:rPr lang="hu-HU" sz="2000" dirty="0" smtClean="0">
                <a:latin typeface="+mj-lt"/>
              </a:rPr>
              <a:t>A magyar </a:t>
            </a:r>
            <a:r>
              <a:rPr lang="hu-HU" sz="2000" dirty="0">
                <a:latin typeface="+mj-lt"/>
              </a:rPr>
              <a:t>állampolgárságról </a:t>
            </a:r>
            <a:r>
              <a:rPr lang="hu-HU" sz="2000" dirty="0" smtClean="0">
                <a:latin typeface="+mj-lt"/>
              </a:rPr>
              <a:t>szóló 1993</a:t>
            </a:r>
            <a:r>
              <a:rPr lang="hu-HU" sz="2000" dirty="0">
                <a:latin typeface="+mj-lt"/>
              </a:rPr>
              <a:t>. évi LV. törvény </a:t>
            </a:r>
            <a:r>
              <a:rPr lang="hu-HU" sz="2000" dirty="0" smtClean="0">
                <a:latin typeface="+mj-lt"/>
              </a:rPr>
              <a:t>a </a:t>
            </a:r>
            <a:r>
              <a:rPr lang="hu-HU" sz="2000" dirty="0">
                <a:latin typeface="+mj-lt"/>
              </a:rPr>
              <a:t>hontalanság eseteinek </a:t>
            </a:r>
            <a:r>
              <a:rPr lang="hu-HU" sz="2000" dirty="0" smtClean="0">
                <a:latin typeface="+mj-lt"/>
              </a:rPr>
              <a:t>csökkentésére új rendelkezéseket vezetett be, amely szerint „</a:t>
            </a:r>
            <a:r>
              <a:rPr lang="hu-HU" sz="2000" b="1" dirty="0" smtClean="0">
                <a:latin typeface="+mj-lt"/>
              </a:rPr>
              <a:t>az </a:t>
            </a:r>
            <a:r>
              <a:rPr lang="hu-HU" sz="2000" b="1" dirty="0">
                <a:latin typeface="+mj-lt"/>
              </a:rPr>
              <a:t>ellenkező bizonyításáig magyar állampolgárnak kell tekinteni a Magyarországon élő hontalan szülők Magyarországon született </a:t>
            </a:r>
            <a:r>
              <a:rPr lang="hu-HU" sz="2000" b="1" dirty="0" smtClean="0">
                <a:latin typeface="+mj-lt"/>
              </a:rPr>
              <a:t>gyermekét”</a:t>
            </a:r>
            <a:r>
              <a:rPr lang="hu-HU" sz="2000" dirty="0" smtClean="0">
                <a:latin typeface="+mj-lt"/>
              </a:rPr>
              <a:t>.</a:t>
            </a:r>
          </a:p>
          <a:p>
            <a:pPr marL="342900" indent="-342900" algn="just">
              <a:spcAft>
                <a:spcPts val="600"/>
              </a:spcAft>
              <a:buFont typeface="Arial" panose="020B0604020202020204" pitchFamily="34" charset="0"/>
              <a:buChar char="•"/>
            </a:pPr>
            <a:r>
              <a:rPr lang="hu-HU" sz="2000" dirty="0">
                <a:latin typeface="+mj-lt"/>
              </a:rPr>
              <a:t>A </a:t>
            </a:r>
            <a:r>
              <a:rPr lang="hu-HU" sz="2000" b="1" dirty="0" smtClean="0">
                <a:latin typeface="+mj-lt"/>
              </a:rPr>
              <a:t>honosítás </a:t>
            </a:r>
            <a:r>
              <a:rPr lang="hu-HU" sz="2000" b="1" dirty="0">
                <a:latin typeface="+mj-lt"/>
              </a:rPr>
              <a:t>általános</a:t>
            </a:r>
            <a:r>
              <a:rPr lang="hu-HU" sz="2000" dirty="0">
                <a:latin typeface="+mj-lt"/>
              </a:rPr>
              <a:t> </a:t>
            </a:r>
            <a:r>
              <a:rPr lang="hu-HU" sz="2000" b="1" dirty="0">
                <a:latin typeface="+mj-lt"/>
              </a:rPr>
              <a:t>feltételei</a:t>
            </a:r>
            <a:r>
              <a:rPr lang="hu-HU" sz="2000" dirty="0">
                <a:latin typeface="+mj-lt"/>
              </a:rPr>
              <a:t>: a magyarországi lakás és megélhetés biztosítottsága, a büntetlen előélet, a honosítás a közbiztonságot és a nemzetbiztonságot nem sértheti, továbbá alkotmányos alapismeretekből magyar nyelven vizsgát kell tenni, kivéve, ha a kérelmező ez alól a törvény alapján mentesül.</a:t>
            </a:r>
          </a:p>
          <a:p>
            <a:pPr marL="342900" indent="-342900" algn="just">
              <a:spcAft>
                <a:spcPts val="600"/>
              </a:spcAft>
              <a:buFont typeface="Arial" panose="020B0604020202020204" pitchFamily="34" charset="0"/>
              <a:buChar char="•"/>
            </a:pPr>
            <a:endParaRPr lang="hu-HU" sz="2000" dirty="0">
              <a:latin typeface="+mj-lt"/>
            </a:endParaRPr>
          </a:p>
        </p:txBody>
      </p:sp>
    </p:spTree>
    <p:extLst>
      <p:ext uri="{BB962C8B-B14F-4D97-AF65-F5344CB8AC3E}">
        <p14:creationId xmlns:p14="http://schemas.microsoft.com/office/powerpoint/2010/main" val="588942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371600" y="15766"/>
            <a:ext cx="7772400" cy="1470025"/>
          </a:xfrm>
        </p:spPr>
        <p:txBody>
          <a:bodyPr/>
          <a:lstStyle/>
          <a:p>
            <a:r>
              <a:rPr lang="hu-HU" sz="3600" b="1" dirty="0" smtClean="0"/>
              <a:t>Magyar állampolgárság megszerzése</a:t>
            </a:r>
            <a:endParaRPr lang="hu-HU" sz="3600" b="1" dirty="0"/>
          </a:p>
        </p:txBody>
      </p:sp>
      <p:sp>
        <p:nvSpPr>
          <p:cNvPr id="3" name="Téglalap 2"/>
          <p:cNvSpPr/>
          <p:nvPr/>
        </p:nvSpPr>
        <p:spPr>
          <a:xfrm>
            <a:off x="216372" y="1533465"/>
            <a:ext cx="8640960" cy="4093428"/>
          </a:xfrm>
          <a:prstGeom prst="rect">
            <a:avLst/>
          </a:prstGeom>
        </p:spPr>
        <p:txBody>
          <a:bodyPr wrap="square">
            <a:spAutoFit/>
          </a:bodyPr>
          <a:lstStyle/>
          <a:p>
            <a:pPr algn="just"/>
            <a:r>
              <a:rPr lang="hu-HU" sz="2000" dirty="0">
                <a:latin typeface="+mj-lt"/>
              </a:rPr>
              <a:t>A magyar állampolgárságról szóló 1993. évi LV. </a:t>
            </a:r>
            <a:r>
              <a:rPr lang="hu-HU" sz="2000" dirty="0" smtClean="0">
                <a:latin typeface="+mj-lt"/>
              </a:rPr>
              <a:t>Törvény 4. § (3a) </a:t>
            </a:r>
            <a:r>
              <a:rPr lang="hu-HU" sz="2000" dirty="0" err="1" smtClean="0">
                <a:latin typeface="+mj-lt"/>
              </a:rPr>
              <a:t>bek</a:t>
            </a:r>
            <a:r>
              <a:rPr lang="hu-HU" sz="2000" dirty="0" smtClean="0">
                <a:latin typeface="+mj-lt"/>
              </a:rPr>
              <a:t>. alapján kérelmére </a:t>
            </a:r>
            <a:r>
              <a:rPr lang="hu-HU" sz="2000" b="1" dirty="0">
                <a:latin typeface="+mj-lt"/>
              </a:rPr>
              <a:t>kedvezményesen honosítható </a:t>
            </a:r>
            <a:r>
              <a:rPr lang="hu-HU" sz="2000" dirty="0">
                <a:latin typeface="+mj-lt"/>
              </a:rPr>
              <a:t>az a nem magyar állampolgár, aki</a:t>
            </a:r>
          </a:p>
          <a:p>
            <a:pPr marL="342900" indent="-342900" algn="just">
              <a:buFont typeface="Arial" panose="020B0604020202020204" pitchFamily="34" charset="0"/>
              <a:buChar char="•"/>
            </a:pPr>
            <a:r>
              <a:rPr lang="hu-HU" sz="2000" b="1" dirty="0" smtClean="0">
                <a:latin typeface="+mj-lt"/>
              </a:rPr>
              <a:t>legalább</a:t>
            </a:r>
            <a:r>
              <a:rPr lang="hu-HU" sz="2000" b="1" i="1" dirty="0">
                <a:latin typeface="+mj-lt"/>
              </a:rPr>
              <a:t> </a:t>
            </a:r>
            <a:r>
              <a:rPr lang="hu-HU" sz="2000" b="1" dirty="0">
                <a:latin typeface="+mj-lt"/>
              </a:rPr>
              <a:t>tíz éve érvényes házasságban él </a:t>
            </a:r>
            <a:r>
              <a:rPr lang="hu-HU" sz="2000" dirty="0">
                <a:latin typeface="+mj-lt"/>
              </a:rPr>
              <a:t>olyan személlyel, aki az állampolgársági kérelem benyújtásának időpontjában magyar állampolgár, vagy</a:t>
            </a:r>
          </a:p>
          <a:p>
            <a:pPr marL="342900" indent="-342900" algn="just">
              <a:buFont typeface="Arial" panose="020B0604020202020204" pitchFamily="34" charset="0"/>
              <a:buChar char="•"/>
            </a:pPr>
            <a:r>
              <a:rPr lang="hu-HU" sz="2000" b="1" dirty="0">
                <a:latin typeface="+mj-lt"/>
              </a:rPr>
              <a:t>l</a:t>
            </a:r>
            <a:r>
              <a:rPr lang="hu-HU" sz="2000" b="1" dirty="0" smtClean="0">
                <a:latin typeface="+mj-lt"/>
              </a:rPr>
              <a:t>egalább öt </a:t>
            </a:r>
            <a:r>
              <a:rPr lang="hu-HU" sz="2000" b="1" dirty="0">
                <a:latin typeface="+mj-lt"/>
              </a:rPr>
              <a:t>éve érvényes házasságban él </a:t>
            </a:r>
            <a:r>
              <a:rPr lang="hu-HU" sz="2000" dirty="0">
                <a:latin typeface="+mj-lt"/>
              </a:rPr>
              <a:t>olyan személlyel, aki az állampolgársági kérelem benyújtásának időpontjában magyar állampolgár, és közös gyermekük született,</a:t>
            </a:r>
          </a:p>
          <a:p>
            <a:pPr marL="342900" indent="-342900" algn="just">
              <a:buFont typeface="Arial" panose="020B0604020202020204" pitchFamily="34" charset="0"/>
              <a:buChar char="•"/>
            </a:pPr>
            <a:r>
              <a:rPr lang="hu-HU" sz="2000" b="1" dirty="0" smtClean="0">
                <a:latin typeface="+mj-lt"/>
              </a:rPr>
              <a:t>magyar </a:t>
            </a:r>
            <a:r>
              <a:rPr lang="hu-HU" sz="2000" b="1" dirty="0">
                <a:latin typeface="+mj-lt"/>
              </a:rPr>
              <a:t>nyelvtudását igazolja</a:t>
            </a:r>
            <a:r>
              <a:rPr lang="hu-HU" sz="2000" dirty="0">
                <a:latin typeface="+mj-lt"/>
              </a:rPr>
              <a:t>.</a:t>
            </a:r>
          </a:p>
          <a:p>
            <a:pPr algn="just"/>
            <a:endParaRPr lang="hu-HU" sz="2000" dirty="0" smtClean="0">
              <a:latin typeface="+mj-lt"/>
            </a:endParaRPr>
          </a:p>
          <a:p>
            <a:pPr algn="just"/>
            <a:r>
              <a:rPr lang="hu-HU" sz="2000" dirty="0" smtClean="0">
                <a:latin typeface="+mj-lt"/>
              </a:rPr>
              <a:t>Továbbá akinek </a:t>
            </a:r>
            <a:r>
              <a:rPr lang="hu-HU" sz="2000" dirty="0">
                <a:latin typeface="+mj-lt"/>
              </a:rPr>
              <a:t>a kérelem előterjesztését megelőző </a:t>
            </a:r>
            <a:r>
              <a:rPr lang="hu-HU" sz="2000" b="1" dirty="0">
                <a:latin typeface="+mj-lt"/>
              </a:rPr>
              <a:t>öt éven át folyamatosan Magyarországon volt a lakóhelye</a:t>
            </a:r>
            <a:r>
              <a:rPr lang="hu-HU" sz="2000" dirty="0">
                <a:latin typeface="+mj-lt"/>
              </a:rPr>
              <a:t>, </a:t>
            </a:r>
            <a:r>
              <a:rPr lang="hu-HU" sz="2000" dirty="0" smtClean="0">
                <a:latin typeface="+mj-lt"/>
              </a:rPr>
              <a:t>az </a:t>
            </a:r>
            <a:r>
              <a:rPr lang="hu-HU" sz="2000" b="1" dirty="0">
                <a:latin typeface="+mj-lt"/>
              </a:rPr>
              <a:t>ország területén </a:t>
            </a:r>
            <a:r>
              <a:rPr lang="hu-HU" sz="2000" b="1" dirty="0" smtClean="0">
                <a:latin typeface="+mj-lt"/>
              </a:rPr>
              <a:t>született </a:t>
            </a:r>
            <a:r>
              <a:rPr lang="hu-HU" sz="2000" dirty="0" smtClean="0">
                <a:latin typeface="+mj-lt"/>
              </a:rPr>
              <a:t>és </a:t>
            </a:r>
            <a:r>
              <a:rPr lang="hu-HU" sz="2000" b="1" dirty="0" smtClean="0">
                <a:latin typeface="+mj-lt"/>
              </a:rPr>
              <a:t>kiskorúsága </a:t>
            </a:r>
            <a:r>
              <a:rPr lang="hu-HU" sz="2000" b="1" dirty="0">
                <a:latin typeface="+mj-lt"/>
              </a:rPr>
              <a:t>idején létesített magyarországi </a:t>
            </a:r>
            <a:r>
              <a:rPr lang="hu-HU" sz="2000" b="1" dirty="0" smtClean="0">
                <a:latin typeface="+mj-lt"/>
              </a:rPr>
              <a:t>lakóhelyet</a:t>
            </a:r>
            <a:r>
              <a:rPr lang="hu-HU" sz="2000" dirty="0" smtClean="0">
                <a:latin typeface="+mj-lt"/>
              </a:rPr>
              <a:t>.</a:t>
            </a:r>
            <a:endParaRPr lang="hu-HU" sz="2000" dirty="0">
              <a:latin typeface="+mj-lt"/>
            </a:endParaRPr>
          </a:p>
          <a:p>
            <a:pPr marL="342900" indent="-342900" algn="just">
              <a:spcAft>
                <a:spcPts val="600"/>
              </a:spcAft>
              <a:buFont typeface="Arial" panose="020B0604020202020204" pitchFamily="34" charset="0"/>
              <a:buChar char="•"/>
            </a:pPr>
            <a:endParaRPr lang="hu-HU" sz="2000" dirty="0">
              <a:latin typeface="+mj-lt"/>
            </a:endParaRPr>
          </a:p>
        </p:txBody>
      </p:sp>
    </p:spTree>
    <p:extLst>
      <p:ext uri="{BB962C8B-B14F-4D97-AF65-F5344CB8AC3E}">
        <p14:creationId xmlns:p14="http://schemas.microsoft.com/office/powerpoint/2010/main" val="841166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3200" b="1" dirty="0" smtClean="0"/>
              <a:t>Magyar állampolgárság megszerzése kérelemre</a:t>
            </a:r>
            <a:endParaRPr lang="hu-HU" sz="3200" b="1" dirty="0"/>
          </a:p>
        </p:txBody>
      </p:sp>
      <p:sp>
        <p:nvSpPr>
          <p:cNvPr id="3" name="Téglalap 2"/>
          <p:cNvSpPr/>
          <p:nvPr/>
        </p:nvSpPr>
        <p:spPr>
          <a:xfrm>
            <a:off x="179512" y="1484784"/>
            <a:ext cx="8640960" cy="5324535"/>
          </a:xfrm>
          <a:prstGeom prst="rect">
            <a:avLst/>
          </a:prstGeom>
        </p:spPr>
        <p:txBody>
          <a:bodyPr wrap="square">
            <a:spAutoFit/>
          </a:bodyPr>
          <a:lstStyle/>
          <a:p>
            <a:pPr algn="just"/>
            <a:r>
              <a:rPr lang="hu-HU" sz="2000" dirty="0">
                <a:latin typeface="+mj-lt"/>
              </a:rPr>
              <a:t>A magyar állampolgárságról szóló 1993. évi LV. Törvény 4. § </a:t>
            </a:r>
            <a:r>
              <a:rPr lang="hu-HU" sz="2000" dirty="0" err="1" smtClean="0">
                <a:latin typeface="+mj-lt"/>
              </a:rPr>
              <a:t>bek</a:t>
            </a:r>
            <a:r>
              <a:rPr lang="hu-HU" sz="2000" dirty="0">
                <a:latin typeface="+mj-lt"/>
              </a:rPr>
              <a:t>. alapján </a:t>
            </a:r>
            <a:r>
              <a:rPr lang="hu-HU" sz="2000" dirty="0" smtClean="0">
                <a:latin typeface="+mj-lt"/>
              </a:rPr>
              <a:t>kérelmére </a:t>
            </a:r>
            <a:r>
              <a:rPr lang="hu-HU" sz="2000" dirty="0">
                <a:latin typeface="+mj-lt"/>
              </a:rPr>
              <a:t>honosítható a nem magyar állampolgár, ha:</a:t>
            </a:r>
          </a:p>
          <a:p>
            <a:pPr marL="342900" indent="-342900" algn="just">
              <a:buFont typeface="Arial" panose="020B0604020202020204" pitchFamily="34" charset="0"/>
              <a:buChar char="•"/>
            </a:pPr>
            <a:r>
              <a:rPr lang="hu-HU" sz="2000" dirty="0" smtClean="0">
                <a:latin typeface="+mj-lt"/>
              </a:rPr>
              <a:t>a </a:t>
            </a:r>
            <a:r>
              <a:rPr lang="hu-HU" sz="2000" dirty="0">
                <a:latin typeface="+mj-lt"/>
              </a:rPr>
              <a:t>kérelem előterjesztését megelőző </a:t>
            </a:r>
            <a:r>
              <a:rPr lang="hu-HU" sz="2000" b="1" dirty="0">
                <a:latin typeface="+mj-lt"/>
              </a:rPr>
              <a:t>nyolc éven át folyamatosan Magyarországon </a:t>
            </a:r>
            <a:r>
              <a:rPr lang="hu-HU" sz="2000" b="1" dirty="0" smtClean="0">
                <a:latin typeface="+mj-lt"/>
              </a:rPr>
              <a:t>lakott</a:t>
            </a:r>
            <a:r>
              <a:rPr lang="hu-HU" sz="2000" dirty="0" smtClean="0">
                <a:latin typeface="+mj-lt"/>
              </a:rPr>
              <a:t>;</a:t>
            </a:r>
          </a:p>
          <a:p>
            <a:pPr marL="342900" indent="-342900" algn="just">
              <a:buFont typeface="Arial" panose="020B0604020202020204" pitchFamily="34" charset="0"/>
              <a:buChar char="•"/>
            </a:pPr>
            <a:r>
              <a:rPr lang="hu-HU" sz="2000" dirty="0" smtClean="0">
                <a:latin typeface="+mj-lt"/>
              </a:rPr>
              <a:t>a </a:t>
            </a:r>
            <a:r>
              <a:rPr lang="hu-HU" sz="2000" dirty="0">
                <a:latin typeface="+mj-lt"/>
              </a:rPr>
              <a:t>magyar jog szerint </a:t>
            </a:r>
            <a:r>
              <a:rPr lang="hu-HU" sz="2000" b="1" dirty="0">
                <a:latin typeface="+mj-lt"/>
              </a:rPr>
              <a:t>büntetlen előéletű </a:t>
            </a:r>
            <a:r>
              <a:rPr lang="hu-HU" sz="2000" dirty="0">
                <a:latin typeface="+mj-lt"/>
              </a:rPr>
              <a:t>és a kérelem elbírálásakor ellene magyar bíróság előtt büntetőeljárás nincs folyamatban;</a:t>
            </a:r>
          </a:p>
          <a:p>
            <a:pPr marL="342900" indent="-342900" algn="just">
              <a:buFont typeface="Arial" panose="020B0604020202020204" pitchFamily="34" charset="0"/>
              <a:buChar char="•"/>
            </a:pPr>
            <a:r>
              <a:rPr lang="hu-HU" sz="2000" b="1" dirty="0" smtClean="0">
                <a:latin typeface="+mj-lt"/>
              </a:rPr>
              <a:t>megélhetése </a:t>
            </a:r>
            <a:r>
              <a:rPr lang="hu-HU" sz="2000" b="1" dirty="0">
                <a:latin typeface="+mj-lt"/>
              </a:rPr>
              <a:t>és lakhatása </a:t>
            </a:r>
            <a:r>
              <a:rPr lang="hu-HU" sz="2000" dirty="0">
                <a:latin typeface="+mj-lt"/>
              </a:rPr>
              <a:t>Magyarországon biztosított;</a:t>
            </a:r>
          </a:p>
          <a:p>
            <a:pPr marL="342900" indent="-342900" algn="just">
              <a:buFont typeface="Arial" panose="020B0604020202020204" pitchFamily="34" charset="0"/>
              <a:buChar char="•"/>
            </a:pPr>
            <a:r>
              <a:rPr lang="hu-HU" sz="2000" dirty="0" smtClean="0">
                <a:latin typeface="+mj-lt"/>
              </a:rPr>
              <a:t>honosítása </a:t>
            </a:r>
            <a:r>
              <a:rPr lang="hu-HU" sz="2000" dirty="0">
                <a:latin typeface="+mj-lt"/>
              </a:rPr>
              <a:t>Magyarország </a:t>
            </a:r>
            <a:r>
              <a:rPr lang="hu-HU" sz="2000" b="1" dirty="0">
                <a:latin typeface="+mj-lt"/>
              </a:rPr>
              <a:t>közbiztonságát és nemzetbiztonságát nem sérti</a:t>
            </a:r>
            <a:r>
              <a:rPr lang="hu-HU" sz="2000" dirty="0">
                <a:latin typeface="+mj-lt"/>
              </a:rPr>
              <a:t>;</a:t>
            </a:r>
          </a:p>
          <a:p>
            <a:pPr marL="342900" indent="-342900" algn="just">
              <a:buFont typeface="Arial" panose="020B0604020202020204" pitchFamily="34" charset="0"/>
              <a:buChar char="•"/>
            </a:pPr>
            <a:r>
              <a:rPr lang="hu-HU" sz="2000" dirty="0" smtClean="0">
                <a:latin typeface="+mj-lt"/>
              </a:rPr>
              <a:t>igazolja</a:t>
            </a:r>
            <a:r>
              <a:rPr lang="hu-HU" sz="2000" dirty="0">
                <a:latin typeface="+mj-lt"/>
              </a:rPr>
              <a:t>, hogy </a:t>
            </a:r>
            <a:r>
              <a:rPr lang="hu-HU" sz="2000" b="1" dirty="0">
                <a:latin typeface="+mj-lt"/>
              </a:rPr>
              <a:t>alkotmányos alapismeretekből magyar nyelven</a:t>
            </a:r>
            <a:r>
              <a:rPr lang="hu-HU" sz="2000" dirty="0">
                <a:latin typeface="+mj-lt"/>
              </a:rPr>
              <a:t> eredményes vizsgát tett, vagy ez alól a törvény alapján mentesül.</a:t>
            </a:r>
          </a:p>
          <a:p>
            <a:pPr algn="just"/>
            <a:r>
              <a:rPr lang="hu-HU" sz="2000" dirty="0" smtClean="0">
                <a:latin typeface="+mj-lt"/>
              </a:rPr>
              <a:t>Továbbá, aki </a:t>
            </a:r>
            <a:r>
              <a:rPr lang="hu-HU" sz="2000" dirty="0">
                <a:latin typeface="+mj-lt"/>
              </a:rPr>
              <a:t>a kérelme előterjesztését megelőző </a:t>
            </a:r>
            <a:r>
              <a:rPr lang="hu-HU" sz="2000" b="1" dirty="0">
                <a:latin typeface="+mj-lt"/>
              </a:rPr>
              <a:t>három éven át </a:t>
            </a:r>
            <a:r>
              <a:rPr lang="hu-HU" sz="2000" dirty="0">
                <a:latin typeface="+mj-lt"/>
              </a:rPr>
              <a:t>folyamatosan Magyarországon lakott, </a:t>
            </a:r>
            <a:r>
              <a:rPr lang="hu-HU" sz="2000" dirty="0" smtClean="0">
                <a:latin typeface="+mj-lt"/>
              </a:rPr>
              <a:t>és:</a:t>
            </a:r>
          </a:p>
          <a:p>
            <a:pPr marL="342900" indent="-342900" algn="just">
              <a:buFont typeface="Arial" panose="020B0604020202020204" pitchFamily="34" charset="0"/>
              <a:buChar char="•"/>
            </a:pPr>
            <a:r>
              <a:rPr lang="hu-HU" sz="2000" dirty="0" smtClean="0">
                <a:latin typeface="+mj-lt"/>
              </a:rPr>
              <a:t>magyar </a:t>
            </a:r>
            <a:r>
              <a:rPr lang="hu-HU" sz="2000" dirty="0">
                <a:latin typeface="+mj-lt"/>
              </a:rPr>
              <a:t>állampolgárral legalább három éve </a:t>
            </a:r>
            <a:r>
              <a:rPr lang="hu-HU" sz="2000" b="1" dirty="0">
                <a:latin typeface="+mj-lt"/>
              </a:rPr>
              <a:t>érvényes házasságban él</a:t>
            </a:r>
            <a:r>
              <a:rPr lang="hu-HU" sz="2000" dirty="0">
                <a:latin typeface="+mj-lt"/>
              </a:rPr>
              <a:t>, vagy házassága a házastárs halálával szűnt meg,</a:t>
            </a:r>
          </a:p>
          <a:p>
            <a:pPr marL="342900" indent="-342900" algn="just">
              <a:buFont typeface="Arial" panose="020B0604020202020204" pitchFamily="34" charset="0"/>
              <a:buChar char="•"/>
            </a:pPr>
            <a:r>
              <a:rPr lang="hu-HU" sz="2000" b="1" dirty="0" smtClean="0">
                <a:latin typeface="+mj-lt"/>
              </a:rPr>
              <a:t>kiskorú </a:t>
            </a:r>
            <a:r>
              <a:rPr lang="hu-HU" sz="2000" b="1" dirty="0">
                <a:latin typeface="+mj-lt"/>
              </a:rPr>
              <a:t>gyermeke </a:t>
            </a:r>
            <a:r>
              <a:rPr lang="hu-HU" sz="2000" dirty="0">
                <a:latin typeface="+mj-lt"/>
              </a:rPr>
              <a:t>magyar állampolgár,</a:t>
            </a:r>
          </a:p>
          <a:p>
            <a:pPr marL="342900" indent="-342900" algn="just">
              <a:buFont typeface="Arial" panose="020B0604020202020204" pitchFamily="34" charset="0"/>
              <a:buChar char="•"/>
            </a:pPr>
            <a:r>
              <a:rPr lang="hu-HU" sz="2000" dirty="0" smtClean="0">
                <a:latin typeface="+mj-lt"/>
              </a:rPr>
              <a:t>magyar </a:t>
            </a:r>
            <a:r>
              <a:rPr lang="hu-HU" sz="2000" dirty="0">
                <a:latin typeface="+mj-lt"/>
              </a:rPr>
              <a:t>állampolgár </a:t>
            </a:r>
            <a:r>
              <a:rPr lang="hu-HU" sz="2000" b="1" dirty="0">
                <a:latin typeface="+mj-lt"/>
              </a:rPr>
              <a:t>fogadta örökbe</a:t>
            </a:r>
            <a:r>
              <a:rPr lang="hu-HU" sz="2000" dirty="0">
                <a:latin typeface="+mj-lt"/>
              </a:rPr>
              <a:t>,</a:t>
            </a:r>
          </a:p>
          <a:p>
            <a:pPr marL="342900" indent="-342900" algn="just">
              <a:buFont typeface="Arial" panose="020B0604020202020204" pitchFamily="34" charset="0"/>
              <a:buChar char="•"/>
            </a:pPr>
            <a:r>
              <a:rPr lang="hu-HU" sz="2000" dirty="0" smtClean="0">
                <a:latin typeface="+mj-lt"/>
              </a:rPr>
              <a:t>magyar </a:t>
            </a:r>
            <a:r>
              <a:rPr lang="hu-HU" sz="2000" dirty="0">
                <a:latin typeface="+mj-lt"/>
              </a:rPr>
              <a:t>hatóság </a:t>
            </a:r>
            <a:r>
              <a:rPr lang="hu-HU" sz="2000" b="1" dirty="0">
                <a:latin typeface="+mj-lt"/>
              </a:rPr>
              <a:t>menekültként elismerte </a:t>
            </a:r>
            <a:r>
              <a:rPr lang="hu-HU" sz="2000" dirty="0" smtClean="0">
                <a:latin typeface="+mj-lt"/>
              </a:rPr>
              <a:t>vagy </a:t>
            </a:r>
            <a:r>
              <a:rPr lang="hu-HU" sz="2000" b="1" dirty="0" smtClean="0">
                <a:latin typeface="+mj-lt"/>
              </a:rPr>
              <a:t>hontalan</a:t>
            </a:r>
            <a:r>
              <a:rPr lang="hu-HU" sz="2000" dirty="0" smtClean="0">
                <a:latin typeface="+mj-lt"/>
              </a:rPr>
              <a:t>.</a:t>
            </a:r>
            <a:endParaRPr lang="hu-HU" sz="1900" dirty="0">
              <a:latin typeface="+mj-lt"/>
            </a:endParaRPr>
          </a:p>
        </p:txBody>
      </p:sp>
    </p:spTree>
    <p:extLst>
      <p:ext uri="{BB962C8B-B14F-4D97-AF65-F5344CB8AC3E}">
        <p14:creationId xmlns:p14="http://schemas.microsoft.com/office/powerpoint/2010/main" val="843405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3200" b="1" dirty="0" smtClean="0"/>
              <a:t>Magyar állampolgárság megszerzése nyilatkozattal</a:t>
            </a:r>
            <a:endParaRPr lang="hu-HU" sz="3200" b="1" dirty="0"/>
          </a:p>
        </p:txBody>
      </p:sp>
      <p:sp>
        <p:nvSpPr>
          <p:cNvPr id="3" name="Téglalap 2"/>
          <p:cNvSpPr/>
          <p:nvPr/>
        </p:nvSpPr>
        <p:spPr>
          <a:xfrm>
            <a:off x="179512" y="1772816"/>
            <a:ext cx="8856984" cy="3631763"/>
          </a:xfrm>
          <a:prstGeom prst="rect">
            <a:avLst/>
          </a:prstGeom>
        </p:spPr>
        <p:txBody>
          <a:bodyPr wrap="square">
            <a:spAutoFit/>
          </a:bodyPr>
          <a:lstStyle/>
          <a:p>
            <a:pPr marL="342900" indent="-342900" algn="just">
              <a:spcAft>
                <a:spcPts val="600"/>
              </a:spcAft>
              <a:buFont typeface="Arial" panose="020B0604020202020204" pitchFamily="34" charset="0"/>
              <a:buChar char="•"/>
            </a:pPr>
            <a:r>
              <a:rPr lang="hu-HU" sz="2000" b="1" dirty="0" smtClean="0">
                <a:latin typeface="+mj-lt"/>
              </a:rPr>
              <a:t>Nyilatkozattal </a:t>
            </a:r>
            <a:r>
              <a:rPr lang="hu-HU" sz="2000" b="1" dirty="0">
                <a:latin typeface="+mj-lt"/>
              </a:rPr>
              <a:t>szerezheti vissza a magyar állampolgárságát </a:t>
            </a:r>
            <a:r>
              <a:rPr lang="hu-HU" sz="2000" dirty="0">
                <a:latin typeface="+mj-lt"/>
              </a:rPr>
              <a:t>az, aki </a:t>
            </a:r>
            <a:r>
              <a:rPr lang="hu-HU" sz="2000" dirty="0" smtClean="0">
                <a:latin typeface="+mj-lt"/>
              </a:rPr>
              <a:t>az 1990 </a:t>
            </a:r>
            <a:r>
              <a:rPr lang="hu-HU" sz="2000" dirty="0">
                <a:latin typeface="+mj-lt"/>
              </a:rPr>
              <a:t>előtt elbocsátás következtében, vagy 1945 után mint Németországba áttelepülésre kötelezett személy vesztette el.</a:t>
            </a:r>
          </a:p>
          <a:p>
            <a:pPr marL="342900" indent="-342900" algn="just">
              <a:spcAft>
                <a:spcPts val="600"/>
              </a:spcAft>
              <a:buFont typeface="Arial" panose="020B0604020202020204" pitchFamily="34" charset="0"/>
              <a:buChar char="•"/>
            </a:pPr>
            <a:r>
              <a:rPr lang="hu-HU" sz="2000" b="1" dirty="0">
                <a:latin typeface="+mj-lt"/>
              </a:rPr>
              <a:t>1957 előtt csak magyar állampolgár apa után lehetett </a:t>
            </a:r>
            <a:r>
              <a:rPr lang="hu-HU" sz="2000" dirty="0">
                <a:latin typeface="+mj-lt"/>
              </a:rPr>
              <a:t>leszármazással magyar állampolgárságot szerezni. </a:t>
            </a:r>
            <a:r>
              <a:rPr lang="hu-HU" sz="2000" dirty="0" smtClean="0">
                <a:latin typeface="+mj-lt"/>
              </a:rPr>
              <a:t>Nyilatkozattal </a:t>
            </a:r>
            <a:r>
              <a:rPr lang="hu-HU" sz="2000" dirty="0">
                <a:latin typeface="+mj-lt"/>
              </a:rPr>
              <a:t>szerezhetnek magyar állampolgárságot azok, </a:t>
            </a:r>
            <a:r>
              <a:rPr lang="hu-HU" sz="2000" b="1" dirty="0">
                <a:latin typeface="+mj-lt"/>
              </a:rPr>
              <a:t>akiknek anyja magyar, apja külföldi állampolgár volt</a:t>
            </a:r>
            <a:r>
              <a:rPr lang="hu-HU" sz="2000" dirty="0">
                <a:latin typeface="+mj-lt"/>
              </a:rPr>
              <a:t> és az említett régi szabályozás miatt nem váltak magyar állampolgárrá.</a:t>
            </a:r>
          </a:p>
          <a:p>
            <a:pPr marL="342900" indent="-342900" algn="just">
              <a:spcAft>
                <a:spcPts val="600"/>
              </a:spcAft>
              <a:buFont typeface="Arial" panose="020B0604020202020204" pitchFamily="34" charset="0"/>
              <a:buChar char="•"/>
            </a:pPr>
            <a:r>
              <a:rPr lang="hu-HU" sz="2000" b="1" dirty="0">
                <a:latin typeface="+mj-lt"/>
              </a:rPr>
              <a:t>Szintén nyilatkozattal szerezhet </a:t>
            </a:r>
            <a:r>
              <a:rPr lang="hu-HU" sz="2000" dirty="0">
                <a:latin typeface="+mj-lt"/>
              </a:rPr>
              <a:t>magyar állampolgárságot az a Magyarországon élő hontalan, </a:t>
            </a:r>
            <a:r>
              <a:rPr lang="hu-HU" sz="2000" b="1" dirty="0">
                <a:latin typeface="+mj-lt"/>
              </a:rPr>
              <a:t>aki Magyarországon született</a:t>
            </a:r>
            <a:r>
              <a:rPr lang="hu-HU" sz="2000" dirty="0">
                <a:latin typeface="+mj-lt"/>
              </a:rPr>
              <a:t>, a szülei külföldi állampolgárok voltak, de a </a:t>
            </a:r>
            <a:r>
              <a:rPr lang="hu-HU" sz="2000" b="1" dirty="0">
                <a:latin typeface="+mj-lt"/>
              </a:rPr>
              <a:t>szülők állampolgársága szerinti állam a gyermeket nem ismerte el állampolgárának</a:t>
            </a:r>
            <a:r>
              <a:rPr lang="hu-HU" sz="2000" dirty="0">
                <a:latin typeface="+mj-lt"/>
              </a:rPr>
              <a:t>.</a:t>
            </a:r>
          </a:p>
        </p:txBody>
      </p:sp>
    </p:spTree>
    <p:extLst>
      <p:ext uri="{BB962C8B-B14F-4D97-AF65-F5344CB8AC3E}">
        <p14:creationId xmlns:p14="http://schemas.microsoft.com/office/powerpoint/2010/main" val="41354889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3200" b="1" dirty="0" smtClean="0"/>
              <a:t>Magyar állampolgárság megszerzése</a:t>
            </a:r>
            <a:endParaRPr lang="hu-HU" sz="3200" b="1" dirty="0"/>
          </a:p>
        </p:txBody>
      </p:sp>
      <p:sp>
        <p:nvSpPr>
          <p:cNvPr id="2" name="Téglalap 1"/>
          <p:cNvSpPr/>
          <p:nvPr/>
        </p:nvSpPr>
        <p:spPr>
          <a:xfrm>
            <a:off x="179512" y="1229213"/>
            <a:ext cx="8611632" cy="5324535"/>
          </a:xfrm>
          <a:prstGeom prst="rect">
            <a:avLst/>
          </a:prstGeom>
        </p:spPr>
        <p:txBody>
          <a:bodyPr wrap="square">
            <a:spAutoFit/>
          </a:bodyPr>
          <a:lstStyle/>
          <a:p>
            <a:pPr marL="342900" indent="-342900" algn="just">
              <a:spcAft>
                <a:spcPts val="600"/>
              </a:spcAft>
              <a:buFont typeface="Arial" panose="020B0604020202020204" pitchFamily="34" charset="0"/>
              <a:buChar char="•"/>
            </a:pPr>
            <a:r>
              <a:rPr lang="hu-HU" sz="2000" dirty="0">
                <a:latin typeface="+mj-lt"/>
              </a:rPr>
              <a:t>A</a:t>
            </a:r>
            <a:r>
              <a:rPr lang="hu-HU" sz="2000" dirty="0" smtClean="0">
                <a:latin typeface="+mj-lt"/>
              </a:rPr>
              <a:t> </a:t>
            </a:r>
            <a:r>
              <a:rPr lang="hu-HU" sz="2000" b="1" dirty="0">
                <a:latin typeface="+mj-lt"/>
              </a:rPr>
              <a:t>köztársasági elnök egyes feltételek alól felmentést adhat</a:t>
            </a:r>
            <a:r>
              <a:rPr lang="hu-HU" sz="2000" dirty="0">
                <a:latin typeface="+mj-lt"/>
              </a:rPr>
              <a:t>, ha a honosításhoz Magyarországnak fontos érdeke </a:t>
            </a:r>
            <a:r>
              <a:rPr lang="hu-HU" sz="2000" dirty="0" smtClean="0">
                <a:latin typeface="+mj-lt"/>
              </a:rPr>
              <a:t>fűződik, viszont </a:t>
            </a:r>
            <a:r>
              <a:rPr lang="hu-HU" sz="2000" dirty="0">
                <a:latin typeface="+mj-lt"/>
              </a:rPr>
              <a:t>bejelentett lakóhellyel </a:t>
            </a:r>
            <a:r>
              <a:rPr lang="hu-HU" sz="2000" dirty="0" smtClean="0">
                <a:latin typeface="+mj-lt"/>
              </a:rPr>
              <a:t>rendelkezni </a:t>
            </a:r>
            <a:r>
              <a:rPr lang="hu-HU" sz="2000" dirty="0">
                <a:latin typeface="+mj-lt"/>
              </a:rPr>
              <a:t>kell ebben az esetben is</a:t>
            </a:r>
            <a:r>
              <a:rPr lang="hu-HU" sz="2000" dirty="0" smtClean="0">
                <a:latin typeface="+mj-lt"/>
              </a:rPr>
              <a:t>.</a:t>
            </a:r>
          </a:p>
          <a:p>
            <a:pPr marL="342900" indent="-342900" algn="just">
              <a:spcAft>
                <a:spcPts val="600"/>
              </a:spcAft>
              <a:buFont typeface="Arial" panose="020B0604020202020204" pitchFamily="34" charset="0"/>
              <a:buChar char="•"/>
            </a:pPr>
            <a:r>
              <a:rPr lang="hu-HU" sz="2000" dirty="0" smtClean="0">
                <a:latin typeface="+mj-lt"/>
              </a:rPr>
              <a:t>A </a:t>
            </a:r>
            <a:r>
              <a:rPr lang="hu-HU" sz="2000" dirty="0">
                <a:latin typeface="+mj-lt"/>
              </a:rPr>
              <a:t>magyar állampolgár által </a:t>
            </a:r>
            <a:r>
              <a:rPr lang="hu-HU" sz="2000" b="1" dirty="0">
                <a:latin typeface="+mj-lt"/>
              </a:rPr>
              <a:t>örökbe fogadott kiskorú </a:t>
            </a:r>
            <a:r>
              <a:rPr lang="hu-HU" sz="2000" dirty="0">
                <a:latin typeface="+mj-lt"/>
              </a:rPr>
              <a:t>lakóhelyétől függetlenül honosítható.</a:t>
            </a:r>
          </a:p>
          <a:p>
            <a:pPr marL="342900" indent="-342900" algn="just">
              <a:spcAft>
                <a:spcPts val="600"/>
              </a:spcAft>
              <a:buFont typeface="Arial" panose="020B0604020202020204" pitchFamily="34" charset="0"/>
              <a:buChar char="•"/>
            </a:pPr>
            <a:r>
              <a:rPr lang="hu-HU" sz="2000" b="1" dirty="0">
                <a:latin typeface="+mj-lt"/>
              </a:rPr>
              <a:t>Nem kell alkotmányos alapismeretekből vizsgát tennie </a:t>
            </a:r>
            <a:r>
              <a:rPr lang="hu-HU" sz="2000" dirty="0">
                <a:latin typeface="+mj-lt"/>
              </a:rPr>
              <a:t>annak, aki cselekvőképtelen vagy korlátozottan cselekvőképes, aki 65. életévét betöltötte, aki magyar tannyelvű oktatási-nevelési intézményben szerzett végzettséget, illetve annak, akinek egészségi állapota oly mértékben és visszafordíthatatlanul megromlott, hogy az illetékes egészségügyi intézmény igazolása szerint képtelen a vizsga letételére.</a:t>
            </a:r>
          </a:p>
          <a:p>
            <a:pPr marL="342900" indent="-342900" algn="just">
              <a:spcAft>
                <a:spcPts val="600"/>
              </a:spcAft>
              <a:buFont typeface="Arial" panose="020B0604020202020204" pitchFamily="34" charset="0"/>
              <a:buChar char="•"/>
            </a:pPr>
            <a:r>
              <a:rPr lang="hu-HU" sz="2000" dirty="0">
                <a:latin typeface="+mj-lt"/>
              </a:rPr>
              <a:t>A honosítási kérelemmel együtt </a:t>
            </a:r>
            <a:r>
              <a:rPr lang="hu-HU" sz="2000" b="1" dirty="0">
                <a:latin typeface="+mj-lt"/>
              </a:rPr>
              <a:t>névmódosítási kérelem nyújtható be</a:t>
            </a:r>
            <a:r>
              <a:rPr lang="hu-HU" sz="2000" dirty="0">
                <a:latin typeface="+mj-lt"/>
              </a:rPr>
              <a:t>, amelynek keretében többek között elhagyható a magyar névviseléstől idegen névelem, vagy kérhető az utónév magyar megfelelője. </a:t>
            </a:r>
            <a:endParaRPr lang="hu-HU" sz="2000" dirty="0" smtClean="0">
              <a:latin typeface="+mj-lt"/>
            </a:endParaRPr>
          </a:p>
          <a:p>
            <a:pPr marL="342900" indent="-342900" algn="just">
              <a:spcAft>
                <a:spcPts val="600"/>
              </a:spcAft>
              <a:buFont typeface="Arial" panose="020B0604020202020204" pitchFamily="34" charset="0"/>
              <a:buChar char="•"/>
            </a:pPr>
            <a:r>
              <a:rPr lang="hu-HU" sz="2000" dirty="0" smtClean="0">
                <a:latin typeface="+mj-lt"/>
              </a:rPr>
              <a:t>A </a:t>
            </a:r>
            <a:r>
              <a:rPr lang="hu-HU" sz="2000" dirty="0">
                <a:latin typeface="+mj-lt"/>
              </a:rPr>
              <a:t>magyar állampolgárság megszerzése az </a:t>
            </a:r>
            <a:r>
              <a:rPr lang="hu-HU" sz="2000" b="1" dirty="0">
                <a:latin typeface="+mj-lt"/>
              </a:rPr>
              <a:t>eskü- vagy fogadalomtétel ünnepélyes pillanatával következik </a:t>
            </a:r>
            <a:r>
              <a:rPr lang="hu-HU" sz="2000" dirty="0">
                <a:latin typeface="+mj-lt"/>
              </a:rPr>
              <a:t>be a lakóhely szerint polgármester előtt.</a:t>
            </a:r>
          </a:p>
        </p:txBody>
      </p:sp>
    </p:spTree>
    <p:extLst>
      <p:ext uri="{BB962C8B-B14F-4D97-AF65-F5344CB8AC3E}">
        <p14:creationId xmlns:p14="http://schemas.microsoft.com/office/powerpoint/2010/main" val="4269964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899592" y="2780928"/>
            <a:ext cx="7772400" cy="1470025"/>
          </a:xfrm>
        </p:spPr>
        <p:txBody>
          <a:bodyPr/>
          <a:lstStyle/>
          <a:p>
            <a:r>
              <a:rPr lang="hu-HU" sz="4000" b="1" dirty="0" smtClean="0"/>
              <a:t>Köszönöm a figyelmet!</a:t>
            </a:r>
            <a:endParaRPr lang="hu-HU" sz="4000" b="1" dirty="0"/>
          </a:p>
        </p:txBody>
      </p:sp>
    </p:spTree>
    <p:extLst>
      <p:ext uri="{BB962C8B-B14F-4D97-AF65-F5344CB8AC3E}">
        <p14:creationId xmlns:p14="http://schemas.microsoft.com/office/powerpoint/2010/main" val="2000642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Az uniós polgárság alanyi köre</a:t>
            </a:r>
            <a:endParaRPr lang="hu-HU" sz="4000" b="1" dirty="0"/>
          </a:p>
        </p:txBody>
      </p:sp>
      <p:sp>
        <p:nvSpPr>
          <p:cNvPr id="2" name="Szövegdoboz 1"/>
          <p:cNvSpPr txBox="1"/>
          <p:nvPr/>
        </p:nvSpPr>
        <p:spPr>
          <a:xfrm>
            <a:off x="467544" y="1628800"/>
            <a:ext cx="8352928" cy="4016484"/>
          </a:xfrm>
          <a:prstGeom prst="rect">
            <a:avLst/>
          </a:prstGeom>
          <a:noFill/>
        </p:spPr>
        <p:txBody>
          <a:bodyPr wrap="square" rtlCol="0">
            <a:spAutoFit/>
          </a:bodyPr>
          <a:lstStyle/>
          <a:p>
            <a:pPr algn="just">
              <a:spcAft>
                <a:spcPts val="600"/>
              </a:spcAft>
            </a:pPr>
            <a:r>
              <a:rPr lang="hu-HU" sz="2000" b="1" dirty="0" smtClean="0">
                <a:latin typeface="+mj-lt"/>
              </a:rPr>
              <a:t>Az Uniós polgárok a tagállamok állampolgárai</a:t>
            </a:r>
          </a:p>
          <a:p>
            <a:pPr marL="285750" indent="-285750" algn="just">
              <a:spcAft>
                <a:spcPts val="600"/>
              </a:spcAft>
              <a:buFont typeface="Arial" panose="020B0604020202020204" pitchFamily="34" charset="0"/>
              <a:buChar char="•"/>
            </a:pPr>
            <a:r>
              <a:rPr lang="hu-HU" sz="2000" dirty="0">
                <a:latin typeface="+mj-lt"/>
              </a:rPr>
              <a:t>A</a:t>
            </a:r>
            <a:r>
              <a:rPr lang="hu-HU" sz="2000" dirty="0" smtClean="0">
                <a:latin typeface="+mj-lt"/>
              </a:rPr>
              <a:t> tagállamoknak az állampolgárság meghatározására vonatkozó szabadsága </a:t>
            </a:r>
            <a:r>
              <a:rPr lang="hu-HU" sz="2000" b="1" dirty="0" smtClean="0">
                <a:latin typeface="+mj-lt"/>
              </a:rPr>
              <a:t>nem korlátlan</a:t>
            </a:r>
            <a:r>
              <a:rPr lang="hu-HU" sz="2000" dirty="0" smtClean="0">
                <a:latin typeface="+mj-lt"/>
              </a:rPr>
              <a:t>, ugyanis ezt egyrészt a nemzetközi jog, másrészt pedig az uniós jog is korlátozza. </a:t>
            </a:r>
          </a:p>
          <a:p>
            <a:pPr marL="285750" indent="-285750" algn="just">
              <a:spcAft>
                <a:spcPts val="600"/>
              </a:spcAft>
              <a:buFont typeface="Arial" panose="020B0604020202020204" pitchFamily="34" charset="0"/>
              <a:buChar char="•"/>
            </a:pPr>
            <a:r>
              <a:rPr lang="hu-HU" sz="2000" dirty="0" smtClean="0">
                <a:latin typeface="+mj-lt"/>
              </a:rPr>
              <a:t>1955-ben az Állandó Nemzetközi Bíróság a </a:t>
            </a:r>
            <a:r>
              <a:rPr lang="hu-HU" sz="2000" b="1" dirty="0" err="1" smtClean="0">
                <a:latin typeface="+mj-lt"/>
              </a:rPr>
              <a:t>Nottebohm</a:t>
            </a:r>
            <a:r>
              <a:rPr lang="hu-HU" sz="2000" b="1" dirty="0" smtClean="0">
                <a:latin typeface="+mj-lt"/>
              </a:rPr>
              <a:t> ügyben </a:t>
            </a:r>
            <a:r>
              <a:rPr lang="hu-HU" sz="2000" dirty="0" smtClean="0">
                <a:latin typeface="+mj-lt"/>
              </a:rPr>
              <a:t>kimondta, hogy </a:t>
            </a:r>
            <a:r>
              <a:rPr lang="hu-HU" sz="2000" i="1" dirty="0" smtClean="0">
                <a:latin typeface="+mj-lt"/>
              </a:rPr>
              <a:t>„az állampolgárság alapja a társadalmi kötődés ténye, a lét, az érdekek és érzelmek valódi kapcsolata, a kölcsönös jogok és kötelezettségek fennállásával együtt”.</a:t>
            </a:r>
          </a:p>
          <a:p>
            <a:pPr marL="285750" indent="-285750" algn="just">
              <a:spcAft>
                <a:spcPts val="600"/>
              </a:spcAft>
              <a:buFont typeface="Arial" panose="020B0604020202020204" pitchFamily="34" charset="0"/>
              <a:buChar char="•"/>
            </a:pPr>
            <a:r>
              <a:rPr lang="hu-HU" sz="2000" dirty="0" smtClean="0">
                <a:latin typeface="+mj-lt"/>
              </a:rPr>
              <a:t>1975-ben az Európai Bíróság arra a következtetésre jutott, hogy a </a:t>
            </a:r>
            <a:r>
              <a:rPr lang="hu-HU" sz="2000" b="1" dirty="0" smtClean="0">
                <a:latin typeface="+mj-lt"/>
              </a:rPr>
              <a:t>tagállamok állampolgárságra vonatkozó szabályai tiszteletben kell tartsák</a:t>
            </a:r>
            <a:r>
              <a:rPr lang="hu-HU" sz="2000" dirty="0" smtClean="0">
                <a:latin typeface="+mj-lt"/>
              </a:rPr>
              <a:t> a Bíróság által védelembe részesített általános elveket és emberi jogokat.</a:t>
            </a:r>
            <a:endParaRPr lang="hu-HU" sz="2000" dirty="0">
              <a:latin typeface="+mj-lt"/>
            </a:endParaRPr>
          </a:p>
        </p:txBody>
      </p:sp>
    </p:spTree>
    <p:extLst>
      <p:ext uri="{BB962C8B-B14F-4D97-AF65-F5344CB8AC3E}">
        <p14:creationId xmlns:p14="http://schemas.microsoft.com/office/powerpoint/2010/main" val="39201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1115616" y="0"/>
            <a:ext cx="7772400" cy="1470025"/>
          </a:xfrm>
        </p:spPr>
        <p:txBody>
          <a:bodyPr/>
          <a:lstStyle/>
          <a:p>
            <a:r>
              <a:rPr lang="hu-HU" sz="4000" b="1" dirty="0" smtClean="0"/>
              <a:t>Az uniós polgárság alanyi köre</a:t>
            </a:r>
            <a:endParaRPr lang="hu-HU" sz="4000" b="1" dirty="0"/>
          </a:p>
        </p:txBody>
      </p:sp>
      <p:graphicFrame>
        <p:nvGraphicFramePr>
          <p:cNvPr id="4" name="Diagram 3"/>
          <p:cNvGraphicFramePr/>
          <p:nvPr>
            <p:extLst>
              <p:ext uri="{D42A27DB-BD31-4B8C-83A1-F6EECF244321}">
                <p14:modId xmlns:p14="http://schemas.microsoft.com/office/powerpoint/2010/main" val="1508104981"/>
              </p:ext>
            </p:extLst>
          </p:nvPr>
        </p:nvGraphicFramePr>
        <p:xfrm>
          <a:off x="539552" y="1484784"/>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960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Az uniós polgárság alanyi köre</a:t>
            </a:r>
            <a:endParaRPr lang="hu-HU" sz="4000" b="1" dirty="0"/>
          </a:p>
        </p:txBody>
      </p:sp>
      <p:sp>
        <p:nvSpPr>
          <p:cNvPr id="2" name="Szövegdoboz 1"/>
          <p:cNvSpPr txBox="1"/>
          <p:nvPr/>
        </p:nvSpPr>
        <p:spPr>
          <a:xfrm>
            <a:off x="467544" y="1484783"/>
            <a:ext cx="8280920" cy="2862322"/>
          </a:xfrm>
          <a:prstGeom prst="rect">
            <a:avLst/>
          </a:prstGeom>
          <a:noFill/>
        </p:spPr>
        <p:txBody>
          <a:bodyPr wrap="square" rtlCol="0">
            <a:spAutoFit/>
          </a:bodyPr>
          <a:lstStyle/>
          <a:p>
            <a:pPr algn="just"/>
            <a:r>
              <a:rPr lang="hu-HU" sz="2000" b="1" dirty="0" smtClean="0">
                <a:latin typeface="+mj-lt"/>
              </a:rPr>
              <a:t>Az állampolgársági szabályok harmonizálásának hiányából eredő problémák </a:t>
            </a:r>
          </a:p>
          <a:p>
            <a:pPr marL="342900" indent="-342900" algn="just">
              <a:buFont typeface="Arial" panose="020B0604020202020204" pitchFamily="34" charset="0"/>
              <a:buChar char="•"/>
            </a:pPr>
            <a:r>
              <a:rPr lang="hu-HU" sz="2000" dirty="0" smtClean="0">
                <a:latin typeface="+mj-lt"/>
              </a:rPr>
              <a:t>A tagállamok állampolgárság megszerzésére vonatkozó szabályai közötti </a:t>
            </a:r>
            <a:r>
              <a:rPr lang="hu-HU" sz="2000" b="1" dirty="0" smtClean="0">
                <a:latin typeface="+mj-lt"/>
              </a:rPr>
              <a:t>különbségekből adódóan megnyitják a lehetőséget </a:t>
            </a:r>
            <a:r>
              <a:rPr lang="hu-HU" sz="2000" dirty="0" smtClean="0">
                <a:latin typeface="+mj-lt"/>
              </a:rPr>
              <a:t>az ún. „</a:t>
            </a:r>
            <a:r>
              <a:rPr lang="hu-HU" sz="2000" dirty="0" err="1" smtClean="0">
                <a:latin typeface="+mj-lt"/>
              </a:rPr>
              <a:t>citizenship</a:t>
            </a:r>
            <a:r>
              <a:rPr lang="hu-HU" sz="2000" dirty="0" smtClean="0">
                <a:latin typeface="+mj-lt"/>
              </a:rPr>
              <a:t> </a:t>
            </a:r>
            <a:r>
              <a:rPr lang="hu-HU" sz="2000" dirty="0" err="1" smtClean="0">
                <a:latin typeface="+mj-lt"/>
              </a:rPr>
              <a:t>shipping</a:t>
            </a:r>
            <a:r>
              <a:rPr lang="hu-HU" sz="2000" dirty="0" smtClean="0">
                <a:latin typeface="+mj-lt"/>
              </a:rPr>
              <a:t>”</a:t>
            </a:r>
            <a:r>
              <a:rPr lang="hu-HU" sz="2000" dirty="0" err="1" smtClean="0">
                <a:latin typeface="+mj-lt"/>
              </a:rPr>
              <a:t>-ra</a:t>
            </a:r>
            <a:r>
              <a:rPr lang="hu-HU" sz="2000" dirty="0" smtClean="0">
                <a:latin typeface="+mj-lt"/>
              </a:rPr>
              <a:t>. </a:t>
            </a:r>
          </a:p>
          <a:p>
            <a:pPr marL="342900" indent="-342900" algn="just">
              <a:buFont typeface="Arial" panose="020B0604020202020204" pitchFamily="34" charset="0"/>
              <a:buChar char="•"/>
            </a:pPr>
            <a:r>
              <a:rPr lang="hu-HU" sz="2000" dirty="0" smtClean="0">
                <a:latin typeface="+mj-lt"/>
              </a:rPr>
              <a:t>Ez abban áll, hogy </a:t>
            </a:r>
            <a:r>
              <a:rPr lang="hu-HU" sz="2000" b="1" dirty="0" smtClean="0">
                <a:latin typeface="+mj-lt"/>
              </a:rPr>
              <a:t>nem uniós államok állampolgára </a:t>
            </a:r>
            <a:r>
              <a:rPr lang="hu-HU" sz="2000" dirty="0" smtClean="0">
                <a:latin typeface="+mj-lt"/>
              </a:rPr>
              <a:t>tudatosan a kedvezőbb honosítási szabályokat alkalmazó tagállamokban szereznek uniós polgárságot és a </a:t>
            </a:r>
            <a:r>
              <a:rPr lang="hu-HU" sz="2000" b="1" dirty="0" err="1" smtClean="0">
                <a:latin typeface="+mj-lt"/>
              </a:rPr>
              <a:t>ius</a:t>
            </a:r>
            <a:r>
              <a:rPr lang="hu-HU" sz="2000" b="1" dirty="0" smtClean="0">
                <a:latin typeface="+mj-lt"/>
              </a:rPr>
              <a:t> </a:t>
            </a:r>
            <a:r>
              <a:rPr lang="hu-HU" sz="2000" b="1" dirty="0" err="1" smtClean="0">
                <a:latin typeface="+mj-lt"/>
              </a:rPr>
              <a:t>soli</a:t>
            </a:r>
            <a:r>
              <a:rPr lang="hu-HU" sz="2000" b="1" dirty="0" smtClean="0">
                <a:latin typeface="+mj-lt"/>
              </a:rPr>
              <a:t> elvét alkalmazó államokat válasszák gyermekük születési helyéül</a:t>
            </a:r>
            <a:r>
              <a:rPr lang="hu-HU" sz="2000" dirty="0" smtClean="0">
                <a:latin typeface="+mj-lt"/>
              </a:rPr>
              <a:t>. </a:t>
            </a:r>
            <a:endParaRPr lang="hu-HU" sz="2000" dirty="0">
              <a:latin typeface="+mj-lt"/>
            </a:endParaRPr>
          </a:p>
        </p:txBody>
      </p:sp>
      <p:sp>
        <p:nvSpPr>
          <p:cNvPr id="4" name="Szövegdoboz 3"/>
          <p:cNvSpPr txBox="1"/>
          <p:nvPr/>
        </p:nvSpPr>
        <p:spPr>
          <a:xfrm>
            <a:off x="5580112" y="4581128"/>
            <a:ext cx="3168352" cy="203132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hu-HU" sz="1400" dirty="0" smtClean="0">
                <a:latin typeface="+mj-lt"/>
              </a:rPr>
              <a:t>Ez volt a helyzet 2004-ig Írországban, ahol az ír szigeten született valamennyi személy lehetőséget kapott az állampolgárság megszerzésére. Az ír igazságügyi miniszter évi közel 10.000-re becsülte azoknak a külföldieknek a számát, akik ír állampolgárságú gyermekük megszületését követően tartózkodási jogért folyamodtak.</a:t>
            </a:r>
            <a:endParaRPr lang="hu-HU" sz="1400" dirty="0">
              <a:latin typeface="+mj-lt"/>
            </a:endParaRPr>
          </a:p>
        </p:txBody>
      </p:sp>
      <p:sp>
        <p:nvSpPr>
          <p:cNvPr id="5" name="Szövegdoboz 4"/>
          <p:cNvSpPr txBox="1"/>
          <p:nvPr/>
        </p:nvSpPr>
        <p:spPr>
          <a:xfrm>
            <a:off x="467544" y="4437112"/>
            <a:ext cx="4896544" cy="2246769"/>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smtClean="0">
                <a:latin typeface="+mj-lt"/>
              </a:rPr>
              <a:t>Ezáltal szereznek </a:t>
            </a:r>
            <a:r>
              <a:rPr lang="hu-HU" sz="2000" dirty="0">
                <a:latin typeface="+mj-lt"/>
              </a:rPr>
              <a:t>uniós </a:t>
            </a:r>
            <a:r>
              <a:rPr lang="hu-HU" sz="2000" b="1" dirty="0">
                <a:latin typeface="+mj-lt"/>
              </a:rPr>
              <a:t>állampolgárságot gyermekük számára </a:t>
            </a:r>
            <a:r>
              <a:rPr lang="hu-HU" sz="2000" dirty="0">
                <a:latin typeface="+mj-lt"/>
              </a:rPr>
              <a:t>és közvetetten, az uniós polgár családtagjaként, maguk is </a:t>
            </a:r>
            <a:r>
              <a:rPr lang="hu-HU" sz="2000" dirty="0" smtClean="0">
                <a:latin typeface="+mj-lt"/>
              </a:rPr>
              <a:t>részesülnek </a:t>
            </a:r>
            <a:r>
              <a:rPr lang="hu-HU" sz="2000" dirty="0">
                <a:latin typeface="+mj-lt"/>
              </a:rPr>
              <a:t>a uniós jog által e minőségükben a számukra biztosított jogokban.</a:t>
            </a:r>
          </a:p>
          <a:p>
            <a:pPr marL="342900" indent="-342900" algn="just">
              <a:buFont typeface="Arial" panose="020B0604020202020204" pitchFamily="34" charset="0"/>
              <a:buChar char="•"/>
            </a:pPr>
            <a:endParaRPr lang="hu-HU" sz="2000" dirty="0">
              <a:latin typeface="+mj-lt"/>
            </a:endParaRPr>
          </a:p>
        </p:txBody>
      </p:sp>
    </p:spTree>
    <p:extLst>
      <p:ext uri="{BB962C8B-B14F-4D97-AF65-F5344CB8AC3E}">
        <p14:creationId xmlns:p14="http://schemas.microsoft.com/office/powerpoint/2010/main" val="3474152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4"/>
          <p:cNvSpPr>
            <a:spLocks noGrp="1"/>
          </p:cNvSpPr>
          <p:nvPr>
            <p:ph type="ctrTitle"/>
          </p:nvPr>
        </p:nvSpPr>
        <p:spPr>
          <a:xfrm>
            <a:off x="1115616" y="0"/>
            <a:ext cx="7772400" cy="1470025"/>
          </a:xfrm>
        </p:spPr>
        <p:txBody>
          <a:bodyPr/>
          <a:lstStyle/>
          <a:p>
            <a:r>
              <a:rPr lang="hu-HU" sz="4000" b="1" dirty="0" smtClean="0"/>
              <a:t>Az uniós polgárság alanyi köre</a:t>
            </a:r>
            <a:endParaRPr lang="hu-HU" sz="4000" b="1" dirty="0"/>
          </a:p>
        </p:txBody>
      </p:sp>
      <p:graphicFrame>
        <p:nvGraphicFramePr>
          <p:cNvPr id="5" name="Diagram 4"/>
          <p:cNvGraphicFramePr/>
          <p:nvPr>
            <p:extLst>
              <p:ext uri="{D42A27DB-BD31-4B8C-83A1-F6EECF244321}">
                <p14:modId xmlns:p14="http://schemas.microsoft.com/office/powerpoint/2010/main" val="4256935645"/>
              </p:ext>
            </p:extLst>
          </p:nvPr>
        </p:nvGraphicFramePr>
        <p:xfrm>
          <a:off x="539552" y="1484784"/>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56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10466</TotalTime>
  <Words>4429</Words>
  <Application>Microsoft Office PowerPoint</Application>
  <PresentationFormat>Diavetítés a képernyőre (4:3 oldalarány)</PresentationFormat>
  <Paragraphs>357</Paragraphs>
  <Slides>55</Slides>
  <Notes>0</Notes>
  <HiddenSlides>0</HiddenSlides>
  <MMClips>0</MMClips>
  <ScaleCrop>false</ScaleCrop>
  <HeadingPairs>
    <vt:vector size="4" baseType="variant">
      <vt:variant>
        <vt:lpstr>Téma</vt:lpstr>
      </vt:variant>
      <vt:variant>
        <vt:i4>1</vt:i4>
      </vt:variant>
      <vt:variant>
        <vt:lpstr>Diacímek</vt:lpstr>
      </vt:variant>
      <vt:variant>
        <vt:i4>55</vt:i4>
      </vt:variant>
    </vt:vector>
  </HeadingPairs>
  <TitlesOfParts>
    <vt:vector size="56" baseType="lpstr">
      <vt:lpstr>Office-téma</vt:lpstr>
      <vt:lpstr>Az uniós polgárság</vt:lpstr>
      <vt:lpstr>Az uniós polgárság alapjai és fogalma</vt:lpstr>
      <vt:lpstr>Az uniós polgárság alapjai és fogalma</vt:lpstr>
      <vt:lpstr>PowerPoint bemutató</vt:lpstr>
      <vt:lpstr>PowerPoint bemutató</vt:lpstr>
      <vt:lpstr>Az uniós polgárság alanyi köre</vt:lpstr>
      <vt:lpstr>Az uniós polgárság alanyi köre</vt:lpstr>
      <vt:lpstr>Az uniós polgárság alanyi köre</vt:lpstr>
      <vt:lpstr>Az uniós polgárság alanyi köre</vt:lpstr>
      <vt:lpstr>Az uniós polgárok jogai</vt:lpstr>
      <vt:lpstr>A szabad mozgás joga - Jogalap -</vt:lpstr>
      <vt:lpstr>A szabad mozgás joga</vt:lpstr>
      <vt:lpstr>A szabad mozgás joga</vt:lpstr>
      <vt:lpstr>A szabad mozgás joga</vt:lpstr>
      <vt:lpstr>A szabad mozgás joga</vt:lpstr>
      <vt:lpstr>A választójog - Jogalap -</vt:lpstr>
      <vt:lpstr>A választójog</vt:lpstr>
      <vt:lpstr>A választójog</vt:lpstr>
      <vt:lpstr>A választójog</vt:lpstr>
      <vt:lpstr>A választójog </vt:lpstr>
      <vt:lpstr>A választójog</vt:lpstr>
      <vt:lpstr>A választójog</vt:lpstr>
      <vt:lpstr>A diplomáciai és konzuli védelemhez való jog</vt:lpstr>
      <vt:lpstr>A diplomáciai és konzuli védelemhez való jog</vt:lpstr>
      <vt:lpstr>A diplomáciai és konzuli védelemhez való jog</vt:lpstr>
      <vt:lpstr>Az európai ombudsmani (EO) panasz joga</vt:lpstr>
      <vt:lpstr>Az európai ombudsmani (EO) panasz joga</vt:lpstr>
      <vt:lpstr>Az európai ombudsmani (EO) panasz joga</vt:lpstr>
      <vt:lpstr>Az európai ombudsmani (EO) panasz joga</vt:lpstr>
      <vt:lpstr>Az európai ombudsmani (EO) panasz joga</vt:lpstr>
      <vt:lpstr>A petíciós jog - Jogalap -</vt:lpstr>
      <vt:lpstr>A petíciós jog</vt:lpstr>
      <vt:lpstr>A petíciós jog</vt:lpstr>
      <vt:lpstr>A petíciós jog</vt:lpstr>
      <vt:lpstr>Az európai polgári kezdeményezés - Jogalap -</vt:lpstr>
      <vt:lpstr>Az európai polgári kezdeményezés</vt:lpstr>
      <vt:lpstr>PowerPoint bemutató</vt:lpstr>
      <vt:lpstr>PowerPoint bemutató</vt:lpstr>
      <vt:lpstr>PowerPoint bemutató</vt:lpstr>
      <vt:lpstr>Bevándorlók helyzete Tanulmányi vagy kutatási célú bevándorlás</vt:lpstr>
      <vt:lpstr>Bevándorlók helyzete Munkavállalási célú bevándorlás</vt:lpstr>
      <vt:lpstr>Bevándorlók helyzete Munkavállalási célú bevándorlás</vt:lpstr>
      <vt:lpstr>Bevándorlók helyzete Családegyesítési célú bevándorlás</vt:lpstr>
      <vt:lpstr>Menekültügy</vt:lpstr>
      <vt:lpstr>Menekültügy</vt:lpstr>
      <vt:lpstr>Menekültügy</vt:lpstr>
      <vt:lpstr>Menekültügy</vt:lpstr>
      <vt:lpstr>Magyar állampolgárság megszerzése - Jogalap -</vt:lpstr>
      <vt:lpstr>Magyar állampolgárság megszerzése - Jogalap -</vt:lpstr>
      <vt:lpstr>Magyar állampolgárság megszerzése</vt:lpstr>
      <vt:lpstr>Magyar állampolgárság megszerzése</vt:lpstr>
      <vt:lpstr>Magyar állampolgárság megszerzése kérelemre</vt:lpstr>
      <vt:lpstr>Magyar állampolgárság megszerzése nyilatkozattal</vt:lpstr>
      <vt:lpstr>Magyar állampolgárság megszerzése</vt:lpstr>
      <vt:lpstr>Köszönöm a figyelmet!</vt:lpstr>
    </vt:vector>
  </TitlesOfParts>
  <Company>dmjvph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Magyar Köztársaság alkotmányos berendezkedése és közigazgatási rendszere</dc:title>
  <dc:creator>Dr. Tábikné Dr. Bárdos Ildikó</dc:creator>
  <cp:lastModifiedBy>Mernyei Ákos</cp:lastModifiedBy>
  <cp:revision>422</cp:revision>
  <dcterms:created xsi:type="dcterms:W3CDTF">2010-04-21T07:27:43Z</dcterms:created>
  <dcterms:modified xsi:type="dcterms:W3CDTF">2020-04-30T13:17:22Z</dcterms:modified>
</cp:coreProperties>
</file>